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notesMasterIdLst>
    <p:notesMasterId r:id="rId14"/>
  </p:notesMasterIdLst>
  <p:handoutMasterIdLst>
    <p:handoutMasterId r:id="rId15"/>
  </p:handoutMasterIdLst>
  <p:sldIdLst>
    <p:sldId id="256" r:id="rId2"/>
    <p:sldId id="257" r:id="rId3"/>
    <p:sldId id="262" r:id="rId4"/>
    <p:sldId id="263" r:id="rId5"/>
    <p:sldId id="258" r:id="rId6"/>
    <p:sldId id="260" r:id="rId7"/>
    <p:sldId id="259" r:id="rId8"/>
    <p:sldId id="283" r:id="rId9"/>
    <p:sldId id="261" r:id="rId10"/>
    <p:sldId id="282" r:id="rId11"/>
    <p:sldId id="284"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55" autoAdjust="0"/>
    <p:restoredTop sz="94434" autoAdjust="0"/>
  </p:normalViewPr>
  <p:slideViewPr>
    <p:cSldViewPr snapToGrid="0" snapToObjects="1">
      <p:cViewPr>
        <p:scale>
          <a:sx n="190" d="100"/>
          <a:sy n="190" d="100"/>
        </p:scale>
        <p:origin x="-5856" y="464"/>
      </p:cViewPr>
      <p:guideLst/>
    </p:cSldViewPr>
  </p:slideViewPr>
  <p:outlineViewPr>
    <p:cViewPr>
      <p:scale>
        <a:sx n="33" d="100"/>
        <a:sy n="33" d="100"/>
      </p:scale>
      <p:origin x="0" y="-3760"/>
    </p:cViewPr>
  </p:outlineViewPr>
  <p:notesTextViewPr>
    <p:cViewPr>
      <p:scale>
        <a:sx n="1" d="1"/>
        <a:sy n="1" d="1"/>
      </p:scale>
      <p:origin x="0" y="0"/>
    </p:cViewPr>
  </p:notesTextViewPr>
  <p:sorterViewPr>
    <p:cViewPr>
      <p:scale>
        <a:sx n="151" d="100"/>
        <a:sy n="151" d="100"/>
      </p:scale>
      <p:origin x="0" y="0"/>
    </p:cViewPr>
  </p:sorterViewPr>
  <p:notesViewPr>
    <p:cSldViewPr snapToGrid="0" snapToObjects="1">
      <p:cViewPr varScale="1">
        <p:scale>
          <a:sx n="62" d="100"/>
          <a:sy n="62" d="100"/>
        </p:scale>
        <p:origin x="3288"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A51A847-20C3-9344-9A3D-6FAC54029B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1F765361-53AE-FB46-9C8C-55F4EC1A49F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C46A81-E9D7-BE41-BF0E-4FE1F8C99D26}" type="datetimeFigureOut">
              <a:rPr lang="en-CA" smtClean="0"/>
              <a:t>2025-11-10</a:t>
            </a:fld>
            <a:endParaRPr lang="en-CA"/>
          </a:p>
        </p:txBody>
      </p:sp>
      <p:sp>
        <p:nvSpPr>
          <p:cNvPr id="4" name="Footer Placeholder 3">
            <a:extLst>
              <a:ext uri="{FF2B5EF4-FFF2-40B4-BE49-F238E27FC236}">
                <a16:creationId xmlns:a16="http://schemas.microsoft.com/office/drawing/2014/main" id="{6A28E5B4-CC63-564A-9B05-CBDD5F84676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A200FDE7-7745-FE42-B51D-C24B1AF926A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5A3595-1CE2-7D4D-BB6D-582A745ED961}" type="slidenum">
              <a:rPr lang="en-CA" smtClean="0"/>
              <a:t>‹#›</a:t>
            </a:fld>
            <a:endParaRPr lang="en-CA"/>
          </a:p>
        </p:txBody>
      </p:sp>
    </p:spTree>
    <p:extLst>
      <p:ext uri="{BB962C8B-B14F-4D97-AF65-F5344CB8AC3E}">
        <p14:creationId xmlns:p14="http://schemas.microsoft.com/office/powerpoint/2010/main" val="17472154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605359-045C-5248-8B71-8B1BD29F2C5C}" type="datetimeFigureOut">
              <a:rPr lang="en-CA" smtClean="0"/>
              <a:t>2025-11-10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8F2D5B-548D-2345-AE15-3BF5E6A9C064}" type="slidenum">
              <a:rPr lang="en-CA" smtClean="0"/>
              <a:t>‹#›</a:t>
            </a:fld>
            <a:endParaRPr lang="en-CA"/>
          </a:p>
        </p:txBody>
      </p:sp>
    </p:spTree>
    <p:extLst>
      <p:ext uri="{BB962C8B-B14F-4D97-AF65-F5344CB8AC3E}">
        <p14:creationId xmlns:p14="http://schemas.microsoft.com/office/powerpoint/2010/main" val="3647359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E2681-4AEA-8848-E9B6-D2709C369F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1B3BA0-9059-27B9-6CF1-0C39F6EC3C5C}"/>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7F372BC7-BF01-A500-8A1F-08381EF1A1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F04E5E-5D6E-1CAD-8522-9AABFAB4F75C}"/>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866312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AE743-5D6A-8C4F-5A9D-47E168BBEA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4F45B7-36BB-3480-8643-856E871A381A}"/>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5532E296-E607-E9AA-AD28-4DCF126DC3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FA0783-2A7C-9570-028A-DDA3F5A6DBE9}"/>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288704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2C92E-FD37-D34B-BD08-6ACEE2730E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7BFE6DB2-089C-B343-ABFE-D7C476B7FE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6" name="Slide Number Placeholder 5">
            <a:extLst>
              <a:ext uri="{FF2B5EF4-FFF2-40B4-BE49-F238E27FC236}">
                <a16:creationId xmlns:a16="http://schemas.microsoft.com/office/drawing/2014/main" id="{A9C3F7B6-E781-B444-AC27-591E8BCDA57A}"/>
              </a:ext>
            </a:extLst>
          </p:cNvPr>
          <p:cNvSpPr>
            <a:spLocks noGrp="1"/>
          </p:cNvSpPr>
          <p:nvPr>
            <p:ph type="sldNum" sz="quarter" idx="12"/>
          </p:nvPr>
        </p:nvSpPr>
        <p:spPr>
          <a:xfrm>
            <a:off x="8610600" y="6356350"/>
            <a:ext cx="2743200" cy="365125"/>
          </a:xfrm>
          <a:prstGeom prst="rect">
            <a:avLst/>
          </a:prstGeom>
        </p:spPr>
        <p:txBody>
          <a:bodyPr/>
          <a:lstStyle/>
          <a:p>
            <a:fld id="{C03F4DFC-7EFB-A540-BFD5-0614A9729CCD}" type="slidenum">
              <a:rPr lang="en-CA" smtClean="0"/>
              <a:t>‹#›</a:t>
            </a:fld>
            <a:endParaRPr lang="en-CA"/>
          </a:p>
        </p:txBody>
      </p:sp>
    </p:spTree>
    <p:extLst>
      <p:ext uri="{BB962C8B-B14F-4D97-AF65-F5344CB8AC3E}">
        <p14:creationId xmlns:p14="http://schemas.microsoft.com/office/powerpoint/2010/main" val="40392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2919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CECF3"/>
          </a:solidFill>
          <a:ln/>
        </p:spPr>
        <p:txBody>
          <a:bodyPr/>
          <a:lstStyle/>
          <a:p>
            <a:endParaRPr lang="en-GB"/>
          </a:p>
        </p:txBody>
      </p:sp>
      <p:sp>
        <p:nvSpPr>
          <p:cNvPr id="3" name="Shape 1"/>
          <p:cNvSpPr/>
          <p:nvPr/>
        </p:nvSpPr>
        <p:spPr>
          <a:xfrm>
            <a:off x="0" y="0"/>
            <a:ext cx="12192000" cy="6858000"/>
          </a:xfrm>
          <a:prstGeom prst="rect">
            <a:avLst/>
          </a:prstGeom>
          <a:solidFill>
            <a:srgbClr val="FFFFFF">
              <a:alpha val="95000"/>
            </a:srgbClr>
          </a:solidFill>
          <a:ln/>
        </p:spPr>
        <p:txBody>
          <a:bodyPr/>
          <a:lstStyle/>
          <a:p>
            <a:endParaRPr lang="en-GB"/>
          </a:p>
        </p:txBody>
      </p:sp>
    </p:spTree>
    <p:extLst>
      <p:ext uri="{BB962C8B-B14F-4D97-AF65-F5344CB8AC3E}">
        <p14:creationId xmlns:p14="http://schemas.microsoft.com/office/powerpoint/2010/main" val="3146587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940C6-E7EF-7E43-86A3-DCF5BA9DB737}"/>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5EDDCEA-A8BA-0447-8479-9AA0FAB8793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Slide Number Placeholder 5">
            <a:extLst>
              <a:ext uri="{FF2B5EF4-FFF2-40B4-BE49-F238E27FC236}">
                <a16:creationId xmlns:a16="http://schemas.microsoft.com/office/drawing/2014/main" id="{B4D3B0B9-5E27-5C4D-A14A-1B70A46AEDE5}"/>
              </a:ext>
            </a:extLst>
          </p:cNvPr>
          <p:cNvSpPr>
            <a:spLocks noGrp="1"/>
          </p:cNvSpPr>
          <p:nvPr>
            <p:ph type="sldNum" sz="quarter" idx="12"/>
          </p:nvPr>
        </p:nvSpPr>
        <p:spPr>
          <a:xfrm>
            <a:off x="8610600" y="6356350"/>
            <a:ext cx="2743200" cy="365125"/>
          </a:xfrm>
          <a:prstGeom prst="rect">
            <a:avLst/>
          </a:prstGeom>
        </p:spPr>
        <p:txBody>
          <a:bodyPr/>
          <a:lstStyle/>
          <a:p>
            <a:fld id="{C03F4DFC-7EFB-A540-BFD5-0614A9729CCD}" type="slidenum">
              <a:rPr lang="en-CA" smtClean="0"/>
              <a:t>‹#›</a:t>
            </a:fld>
            <a:endParaRPr lang="en-CA"/>
          </a:p>
        </p:txBody>
      </p:sp>
    </p:spTree>
    <p:extLst>
      <p:ext uri="{BB962C8B-B14F-4D97-AF65-F5344CB8AC3E}">
        <p14:creationId xmlns:p14="http://schemas.microsoft.com/office/powerpoint/2010/main" val="162473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F49FC-5948-4045-A01A-65CDD3A40ED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4B36672-4DF8-9D4B-A42E-AA978D995096}"/>
              </a:ext>
            </a:extLst>
          </p:cNvPr>
          <p:cNvSpPr>
            <a:spLocks noGrp="1"/>
          </p:cNvSpPr>
          <p:nvPr>
            <p:ph sz="half" idx="1"/>
          </p:nvPr>
        </p:nvSpPr>
        <p:spPr>
          <a:xfrm>
            <a:off x="838200" y="1825625"/>
            <a:ext cx="5181600" cy="40429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05B84D5-5504-4F41-A4E5-3866C4F2D357}"/>
              </a:ext>
            </a:extLst>
          </p:cNvPr>
          <p:cNvSpPr>
            <a:spLocks noGrp="1"/>
          </p:cNvSpPr>
          <p:nvPr>
            <p:ph sz="half" idx="2"/>
          </p:nvPr>
        </p:nvSpPr>
        <p:spPr>
          <a:xfrm>
            <a:off x="6172200" y="1825625"/>
            <a:ext cx="5181600" cy="40429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Slide Number Placeholder 6">
            <a:extLst>
              <a:ext uri="{FF2B5EF4-FFF2-40B4-BE49-F238E27FC236}">
                <a16:creationId xmlns:a16="http://schemas.microsoft.com/office/drawing/2014/main" id="{D4FF091A-8FED-F94D-91CE-E6812E23F74C}"/>
              </a:ext>
            </a:extLst>
          </p:cNvPr>
          <p:cNvSpPr>
            <a:spLocks noGrp="1"/>
          </p:cNvSpPr>
          <p:nvPr>
            <p:ph type="sldNum" sz="quarter" idx="12"/>
          </p:nvPr>
        </p:nvSpPr>
        <p:spPr>
          <a:xfrm>
            <a:off x="8610600" y="6356350"/>
            <a:ext cx="2743200" cy="365125"/>
          </a:xfrm>
          <a:prstGeom prst="rect">
            <a:avLst/>
          </a:prstGeom>
        </p:spPr>
        <p:txBody>
          <a:bodyPr/>
          <a:lstStyle/>
          <a:p>
            <a:fld id="{C03F4DFC-7EFB-A540-BFD5-0614A9729CCD}" type="slidenum">
              <a:rPr lang="en-CA" smtClean="0"/>
              <a:t>‹#›</a:t>
            </a:fld>
            <a:endParaRPr lang="en-CA"/>
          </a:p>
        </p:txBody>
      </p:sp>
    </p:spTree>
    <p:extLst>
      <p:ext uri="{BB962C8B-B14F-4D97-AF65-F5344CB8AC3E}">
        <p14:creationId xmlns:p14="http://schemas.microsoft.com/office/powerpoint/2010/main" val="1242733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2DF0B-B178-AA47-8A84-DA068F273D1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852287D-7008-194B-9789-9E0D1C045B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B0D3A4E-96E1-3A43-AEB2-923FADC6AE99}"/>
              </a:ext>
            </a:extLst>
          </p:cNvPr>
          <p:cNvSpPr>
            <a:spLocks noGrp="1"/>
          </p:cNvSpPr>
          <p:nvPr>
            <p:ph sz="half" idx="2"/>
          </p:nvPr>
        </p:nvSpPr>
        <p:spPr>
          <a:xfrm>
            <a:off x="839788" y="2505075"/>
            <a:ext cx="5157787" cy="33369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11BDD6C-F1E5-3848-A33E-09C37DF2BE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6FFF446-1A93-D04B-AD8D-441BD999F4ED}"/>
              </a:ext>
            </a:extLst>
          </p:cNvPr>
          <p:cNvSpPr>
            <a:spLocks noGrp="1"/>
          </p:cNvSpPr>
          <p:nvPr>
            <p:ph sz="quarter" idx="4"/>
          </p:nvPr>
        </p:nvSpPr>
        <p:spPr>
          <a:xfrm>
            <a:off x="6172200" y="2505075"/>
            <a:ext cx="5183188" cy="33369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9" name="Slide Number Placeholder 8">
            <a:extLst>
              <a:ext uri="{FF2B5EF4-FFF2-40B4-BE49-F238E27FC236}">
                <a16:creationId xmlns:a16="http://schemas.microsoft.com/office/drawing/2014/main" id="{D8D942B1-2DD6-FD4D-A929-7E885B6576FE}"/>
              </a:ext>
            </a:extLst>
          </p:cNvPr>
          <p:cNvSpPr>
            <a:spLocks noGrp="1"/>
          </p:cNvSpPr>
          <p:nvPr>
            <p:ph type="sldNum" sz="quarter" idx="12"/>
          </p:nvPr>
        </p:nvSpPr>
        <p:spPr>
          <a:xfrm>
            <a:off x="8610600" y="6356350"/>
            <a:ext cx="2743200" cy="365125"/>
          </a:xfrm>
          <a:prstGeom prst="rect">
            <a:avLst/>
          </a:prstGeom>
        </p:spPr>
        <p:txBody>
          <a:bodyPr/>
          <a:lstStyle/>
          <a:p>
            <a:fld id="{C03F4DFC-7EFB-A540-BFD5-0614A9729CCD}" type="slidenum">
              <a:rPr lang="en-CA" smtClean="0"/>
              <a:t>‹#›</a:t>
            </a:fld>
            <a:endParaRPr lang="en-CA"/>
          </a:p>
        </p:txBody>
      </p:sp>
    </p:spTree>
    <p:extLst>
      <p:ext uri="{BB962C8B-B14F-4D97-AF65-F5344CB8AC3E}">
        <p14:creationId xmlns:p14="http://schemas.microsoft.com/office/powerpoint/2010/main" val="3405622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B8117-B80B-194C-A1D1-7F9E620AEC70}"/>
              </a:ext>
            </a:extLst>
          </p:cNvPr>
          <p:cNvSpPr>
            <a:spLocks noGrp="1"/>
          </p:cNvSpPr>
          <p:nvPr>
            <p:ph type="title"/>
          </p:nvPr>
        </p:nvSpPr>
        <p:spPr/>
        <p:txBody>
          <a:bodyPr/>
          <a:lstStyle/>
          <a:p>
            <a:r>
              <a:rPr lang="en-US"/>
              <a:t>Click to edit Master title style</a:t>
            </a:r>
            <a:endParaRPr lang="en-CA"/>
          </a:p>
        </p:txBody>
      </p:sp>
      <p:sp>
        <p:nvSpPr>
          <p:cNvPr id="5" name="Slide Number Placeholder 4">
            <a:extLst>
              <a:ext uri="{FF2B5EF4-FFF2-40B4-BE49-F238E27FC236}">
                <a16:creationId xmlns:a16="http://schemas.microsoft.com/office/drawing/2014/main" id="{CA84A4EF-0411-2D41-A56D-A294FE402182}"/>
              </a:ext>
            </a:extLst>
          </p:cNvPr>
          <p:cNvSpPr>
            <a:spLocks noGrp="1"/>
          </p:cNvSpPr>
          <p:nvPr>
            <p:ph type="sldNum" sz="quarter" idx="12"/>
          </p:nvPr>
        </p:nvSpPr>
        <p:spPr>
          <a:xfrm>
            <a:off x="8610600" y="6356350"/>
            <a:ext cx="2743200" cy="365125"/>
          </a:xfrm>
          <a:prstGeom prst="rect">
            <a:avLst/>
          </a:prstGeom>
        </p:spPr>
        <p:txBody>
          <a:bodyPr/>
          <a:lstStyle/>
          <a:p>
            <a:fld id="{C03F4DFC-7EFB-A540-BFD5-0614A9729CCD}" type="slidenum">
              <a:rPr lang="en-CA" smtClean="0"/>
              <a:t>‹#›</a:t>
            </a:fld>
            <a:endParaRPr lang="en-CA"/>
          </a:p>
        </p:txBody>
      </p:sp>
    </p:spTree>
    <p:extLst>
      <p:ext uri="{BB962C8B-B14F-4D97-AF65-F5344CB8AC3E}">
        <p14:creationId xmlns:p14="http://schemas.microsoft.com/office/powerpoint/2010/main" val="2249767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B596F2-59B5-8D41-87BC-00D5FB8DC827}"/>
              </a:ext>
            </a:extLst>
          </p:cNvPr>
          <p:cNvSpPr>
            <a:spLocks noGrp="1"/>
          </p:cNvSpPr>
          <p:nvPr>
            <p:ph type="sldNum" sz="quarter" idx="12"/>
          </p:nvPr>
        </p:nvSpPr>
        <p:spPr>
          <a:xfrm>
            <a:off x="8610600" y="6356350"/>
            <a:ext cx="2743200" cy="365125"/>
          </a:xfrm>
          <a:prstGeom prst="rect">
            <a:avLst/>
          </a:prstGeom>
        </p:spPr>
        <p:txBody>
          <a:bodyPr/>
          <a:lstStyle/>
          <a:p>
            <a:fld id="{C03F4DFC-7EFB-A540-BFD5-0614A9729CCD}" type="slidenum">
              <a:rPr lang="en-CA" smtClean="0"/>
              <a:t>‹#›</a:t>
            </a:fld>
            <a:endParaRPr lang="en-CA"/>
          </a:p>
        </p:txBody>
      </p:sp>
    </p:spTree>
    <p:extLst>
      <p:ext uri="{BB962C8B-B14F-4D97-AF65-F5344CB8AC3E}">
        <p14:creationId xmlns:p14="http://schemas.microsoft.com/office/powerpoint/2010/main" val="847530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C4BC3-4814-CE43-8B4B-E750C351731A}"/>
              </a:ext>
            </a:extLst>
          </p:cNvPr>
          <p:cNvSpPr>
            <a:spLocks noGrp="1"/>
          </p:cNvSpPr>
          <p:nvPr>
            <p:ph type="title"/>
          </p:nvPr>
        </p:nvSpPr>
        <p:spPr>
          <a:xfrm>
            <a:off x="839788" y="457200"/>
            <a:ext cx="3932237" cy="1600200"/>
          </a:xfrm>
        </p:spPr>
        <p:txBody>
          <a:bodyPr anchor="ctr"/>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E2B31AA-83AA-E542-89F6-22F2FC51790B}"/>
              </a:ext>
            </a:extLst>
          </p:cNvPr>
          <p:cNvSpPr>
            <a:spLocks noGrp="1"/>
          </p:cNvSpPr>
          <p:nvPr>
            <p:ph idx="1"/>
          </p:nvPr>
        </p:nvSpPr>
        <p:spPr>
          <a:xfrm>
            <a:off x="5183188" y="1323833"/>
            <a:ext cx="6172200" cy="453721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6CE6C66B-A536-6041-B78D-6DE380B8CC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02DD7438-EDD8-3244-BFE2-36EF335E6BBC}"/>
              </a:ext>
            </a:extLst>
          </p:cNvPr>
          <p:cNvSpPr>
            <a:spLocks noGrp="1"/>
          </p:cNvSpPr>
          <p:nvPr>
            <p:ph type="sldNum" sz="quarter" idx="12"/>
          </p:nvPr>
        </p:nvSpPr>
        <p:spPr>
          <a:xfrm>
            <a:off x="8610600" y="6356350"/>
            <a:ext cx="2743200" cy="365125"/>
          </a:xfrm>
          <a:prstGeom prst="rect">
            <a:avLst/>
          </a:prstGeom>
        </p:spPr>
        <p:txBody>
          <a:bodyPr/>
          <a:lstStyle/>
          <a:p>
            <a:fld id="{C03F4DFC-7EFB-A540-BFD5-0614A9729CCD}" type="slidenum">
              <a:rPr lang="en-CA" smtClean="0"/>
              <a:t>‹#›</a:t>
            </a:fld>
            <a:endParaRPr lang="en-CA"/>
          </a:p>
        </p:txBody>
      </p:sp>
    </p:spTree>
    <p:extLst>
      <p:ext uri="{BB962C8B-B14F-4D97-AF65-F5344CB8AC3E}">
        <p14:creationId xmlns:p14="http://schemas.microsoft.com/office/powerpoint/2010/main" val="1026945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962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0F0F1"/>
          </a:solidFill>
          <a:ln/>
        </p:spPr>
        <p:txBody>
          <a:bodyPr/>
          <a:lstStyle/>
          <a:p>
            <a:endParaRPr lang="en-GB"/>
          </a:p>
        </p:txBody>
      </p:sp>
      <p:sp>
        <p:nvSpPr>
          <p:cNvPr id="3" name="Shape 1"/>
          <p:cNvSpPr/>
          <p:nvPr/>
        </p:nvSpPr>
        <p:spPr>
          <a:xfrm>
            <a:off x="0" y="0"/>
            <a:ext cx="12192000" cy="6858000"/>
          </a:xfrm>
          <a:prstGeom prst="rect">
            <a:avLst/>
          </a:prstGeom>
          <a:solidFill>
            <a:srgbClr val="FFFFFF"/>
          </a:solidFill>
          <a:ln/>
        </p:spPr>
        <p:txBody>
          <a:bodyPr/>
          <a:lstStyle/>
          <a:p>
            <a:endParaRPr lang="en-GB"/>
          </a:p>
        </p:txBody>
      </p:sp>
    </p:spTree>
    <p:extLst>
      <p:ext uri="{BB962C8B-B14F-4D97-AF65-F5344CB8AC3E}">
        <p14:creationId xmlns:p14="http://schemas.microsoft.com/office/powerpoint/2010/main" val="3270297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C7A4A6-D875-9747-8E4A-46E4F06183C4}"/>
              </a:ext>
            </a:extLst>
          </p:cNvPr>
          <p:cNvSpPr>
            <a:spLocks noGrp="1"/>
          </p:cNvSpPr>
          <p:nvPr>
            <p:ph type="title"/>
          </p:nvPr>
        </p:nvSpPr>
        <p:spPr>
          <a:xfrm>
            <a:off x="838200" y="365125"/>
            <a:ext cx="8436429"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20B07FE-E02C-9B4F-AA81-9DA3E9C556C8}"/>
              </a:ext>
            </a:extLst>
          </p:cNvPr>
          <p:cNvSpPr>
            <a:spLocks noGrp="1"/>
          </p:cNvSpPr>
          <p:nvPr>
            <p:ph type="body" idx="1"/>
          </p:nvPr>
        </p:nvSpPr>
        <p:spPr>
          <a:xfrm>
            <a:off x="838200" y="1825625"/>
            <a:ext cx="10515600" cy="380007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Shape 15">
            <a:extLst>
              <a:ext uri="{FF2B5EF4-FFF2-40B4-BE49-F238E27FC236}">
                <a16:creationId xmlns:a16="http://schemas.microsoft.com/office/drawing/2014/main" id="{1ED68A34-4C48-504D-90F1-D13E25F160A5}"/>
              </a:ext>
            </a:extLst>
          </p:cNvPr>
          <p:cNvSpPr/>
          <p:nvPr userDrawn="1"/>
        </p:nvSpPr>
        <p:spPr>
          <a:xfrm>
            <a:off x="0" y="6438305"/>
            <a:ext cx="12203906" cy="437555"/>
          </a:xfrm>
          <a:prstGeom prst="rect">
            <a:avLst/>
          </a:prstGeom>
          <a:solidFill>
            <a:schemeClr val="accent1">
              <a:lumMod val="50000"/>
            </a:schemeClr>
          </a:solidFill>
          <a:ln w="12700">
            <a:miter lim="400000"/>
          </a:ln>
        </p:spPr>
        <p:txBody>
          <a:bodyPr lIns="35719" tIns="35719" rIns="35719" bIns="35719" anchor="ctr"/>
          <a:lstStyle/>
          <a:p>
            <a:pPr defTabSz="294669">
              <a:defRPr sz="2800">
                <a:solidFill>
                  <a:srgbClr val="232323"/>
                </a:solidFill>
                <a:effectLst>
                  <a:outerShdw blurRad="38100" dist="12700" dir="5400000" rotWithShape="0">
                    <a:srgbClr val="000000">
                      <a:alpha val="50000"/>
                    </a:srgbClr>
                  </a:outerShdw>
                </a:effectLst>
                <a:latin typeface="Gill Sans"/>
                <a:ea typeface="Gill Sans"/>
                <a:cs typeface="Gill Sans"/>
                <a:sym typeface="Gill Sans"/>
              </a:defRPr>
            </a:pPr>
            <a:endParaRPr sz="1969" dirty="0"/>
          </a:p>
        </p:txBody>
      </p:sp>
      <p:sp>
        <p:nvSpPr>
          <p:cNvPr id="15" name="Slide Number">
            <a:extLst>
              <a:ext uri="{FF2B5EF4-FFF2-40B4-BE49-F238E27FC236}">
                <a16:creationId xmlns:a16="http://schemas.microsoft.com/office/drawing/2014/main" id="{713EA408-6709-F54B-9324-30C04E1C0D15}"/>
              </a:ext>
            </a:extLst>
          </p:cNvPr>
          <p:cNvSpPr txBox="1">
            <a:spLocks noGrp="1"/>
          </p:cNvSpPr>
          <p:nvPr>
            <p:ph type="sldNum" sz="quarter" idx="4"/>
          </p:nvPr>
        </p:nvSpPr>
        <p:spPr>
          <a:xfrm>
            <a:off x="10706248" y="6575750"/>
            <a:ext cx="197263" cy="139376"/>
          </a:xfrm>
          <a:prstGeom prst="rect">
            <a:avLst/>
          </a:prstGeom>
        </p:spPr>
        <p:txBody>
          <a:bodyPr anchor="ctr"/>
          <a:lstStyle>
            <a:lvl1pPr algn="ctr" defTabSz="410751">
              <a:lnSpc>
                <a:spcPct val="100000"/>
              </a:lnSpc>
              <a:tabLst/>
              <a:defRPr sz="984">
                <a:solidFill>
                  <a:srgbClr val="FFFFFF"/>
                </a:solidFill>
                <a:latin typeface="Helvetica Neue"/>
                <a:ea typeface="Helvetica Neue"/>
                <a:cs typeface="Helvetica Neue"/>
                <a:sym typeface="Helvetica Neue"/>
              </a:defRPr>
            </a:lvl1pPr>
          </a:lstStyle>
          <a:p>
            <a:fld id="{86CB4B4D-7CA3-9044-876B-883B54F8677D}" type="slidenum">
              <a:rPr/>
              <a:t>‹#›</a:t>
            </a:fld>
            <a:endParaRPr/>
          </a:p>
        </p:txBody>
      </p:sp>
      <p:pic>
        <p:nvPicPr>
          <p:cNvPr id="4" name="Picture 2">
            <a:extLst>
              <a:ext uri="{FF2B5EF4-FFF2-40B4-BE49-F238E27FC236}">
                <a16:creationId xmlns:a16="http://schemas.microsoft.com/office/drawing/2014/main" id="{7BD6DB0D-0FDD-C54B-9516-265B47AC3F5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5883072"/>
            <a:ext cx="1850774" cy="555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72906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6" r:id="rId3"/>
    <p:sldLayoutId id="2147483697" r:id="rId4"/>
    <p:sldLayoutId id="2147483698" r:id="rId5"/>
    <p:sldLayoutId id="2147483699" r:id="rId6"/>
    <p:sldLayoutId id="2147483700" r:id="rId7"/>
    <p:sldLayoutId id="2147483701" r:id="rId8"/>
    <p:sldLayoutId id="2147483706" r:id="rId9"/>
    <p:sldLayoutId id="2147483707" r:id="rId10"/>
    <p:sldLayoutId id="2147483708" r:id="rId11"/>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3.emf"/><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emf"/><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em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35189" y="0"/>
            <a:ext cx="4870879" cy="6864192"/>
          </a:xfrm>
          <a:prstGeom prst="rect">
            <a:avLst/>
          </a:prstGeom>
        </p:spPr>
      </p:pic>
      <p:sp>
        <p:nvSpPr>
          <p:cNvPr id="9" name="TextBox 8">
            <a:extLst>
              <a:ext uri="{FF2B5EF4-FFF2-40B4-BE49-F238E27FC236}">
                <a16:creationId xmlns:a16="http://schemas.microsoft.com/office/drawing/2014/main" id="{94226F9B-6124-C424-E3DF-BD298404BBBA}"/>
              </a:ext>
            </a:extLst>
          </p:cNvPr>
          <p:cNvSpPr txBox="1"/>
          <p:nvPr/>
        </p:nvSpPr>
        <p:spPr>
          <a:xfrm>
            <a:off x="825146" y="3685734"/>
            <a:ext cx="4870879" cy="338554"/>
          </a:xfrm>
          <a:prstGeom prst="rect">
            <a:avLst/>
          </a:prstGeom>
          <a:noFill/>
        </p:spPr>
        <p:txBody>
          <a:bodyPr wrap="square" rtlCol="0">
            <a:spAutoFit/>
          </a:bodyPr>
          <a:lstStyle/>
          <a:p>
            <a:r>
              <a:rPr lang="en-GB" sz="1600" dirty="0"/>
              <a:t>Corporate Profile</a:t>
            </a:r>
          </a:p>
        </p:txBody>
      </p:sp>
      <p:pic>
        <p:nvPicPr>
          <p:cNvPr id="2050" name="Picture 2">
            <a:extLst>
              <a:ext uri="{FF2B5EF4-FFF2-40B4-BE49-F238E27FC236}">
                <a16:creationId xmlns:a16="http://schemas.microsoft.com/office/drawing/2014/main" id="{4EF88534-15EB-3514-FAEF-CEA08F3B3A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914" y="2496871"/>
            <a:ext cx="3521311" cy="10563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BF8F2-DED5-1FE0-F314-6645D415A4F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B6D15A55-0AA6-0CEF-9AAF-0EFB1E81098F}"/>
              </a:ext>
            </a:extLst>
          </p:cNvPr>
          <p:cNvSpPr/>
          <p:nvPr/>
        </p:nvSpPr>
        <p:spPr>
          <a:xfrm>
            <a:off x="0" y="5969726"/>
            <a:ext cx="12192000" cy="8974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38CA6C62-2A3D-3E88-B498-E0DB0E0AC1DB}"/>
              </a:ext>
            </a:extLst>
          </p:cNvPr>
          <p:cNvSpPr/>
          <p:nvPr/>
        </p:nvSpPr>
        <p:spPr>
          <a:xfrm>
            <a:off x="0" y="9144"/>
            <a:ext cx="4480271" cy="68397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0">
            <a:extLst>
              <a:ext uri="{FF2B5EF4-FFF2-40B4-BE49-F238E27FC236}">
                <a16:creationId xmlns:a16="http://schemas.microsoft.com/office/drawing/2014/main" id="{3EECA8EA-9780-023C-5AB3-677816CD2771}"/>
              </a:ext>
            </a:extLst>
          </p:cNvPr>
          <p:cNvSpPr/>
          <p:nvPr/>
        </p:nvSpPr>
        <p:spPr>
          <a:xfrm>
            <a:off x="5138639" y="649189"/>
            <a:ext cx="4047828" cy="506016"/>
          </a:xfrm>
          <a:prstGeom prst="rect">
            <a:avLst/>
          </a:prstGeom>
          <a:noFill/>
          <a:ln/>
        </p:spPr>
        <p:txBody>
          <a:bodyPr wrap="none" lIns="0" tIns="0" rIns="0" bIns="0" rtlCol="0" anchor="t"/>
          <a:lstStyle/>
          <a:p>
            <a:pPr>
              <a:lnSpc>
                <a:spcPts val="3958"/>
              </a:lnSpc>
            </a:pPr>
            <a:r>
              <a:rPr lang="en-US" sz="3167" dirty="0">
                <a:solidFill>
                  <a:srgbClr val="1B1B27"/>
                </a:solidFill>
                <a:latin typeface="Raleway" pitchFamily="34" charset="0"/>
                <a:ea typeface="Raleway" pitchFamily="34" charset="-122"/>
                <a:cs typeface="Raleway" pitchFamily="34" charset="-120"/>
              </a:rPr>
              <a:t>Guy Dotan</a:t>
            </a:r>
            <a:endParaRPr lang="en-US" sz="3167" dirty="0"/>
          </a:p>
        </p:txBody>
      </p:sp>
      <p:sp>
        <p:nvSpPr>
          <p:cNvPr id="4" name="Text 1">
            <a:extLst>
              <a:ext uri="{FF2B5EF4-FFF2-40B4-BE49-F238E27FC236}">
                <a16:creationId xmlns:a16="http://schemas.microsoft.com/office/drawing/2014/main" id="{89E6D8B7-9013-6855-FF70-B0A31ED3652A}"/>
              </a:ext>
            </a:extLst>
          </p:cNvPr>
          <p:cNvSpPr/>
          <p:nvPr/>
        </p:nvSpPr>
        <p:spPr>
          <a:xfrm>
            <a:off x="5138639" y="1397993"/>
            <a:ext cx="2023864" cy="253008"/>
          </a:xfrm>
          <a:prstGeom prst="rect">
            <a:avLst/>
          </a:prstGeom>
          <a:noFill/>
          <a:ln/>
        </p:spPr>
        <p:txBody>
          <a:bodyPr wrap="none" lIns="0" tIns="0" rIns="0" bIns="0" rtlCol="0" anchor="t"/>
          <a:lstStyle/>
          <a:p>
            <a:pPr>
              <a:lnSpc>
                <a:spcPts val="1958"/>
              </a:lnSpc>
            </a:pPr>
            <a:r>
              <a:rPr lang="en-US" sz="1583" dirty="0">
                <a:solidFill>
                  <a:srgbClr val="1B1B27"/>
                </a:solidFill>
                <a:latin typeface="Raleway" pitchFamily="34" charset="0"/>
                <a:ea typeface="Raleway" pitchFamily="34" charset="-122"/>
                <a:cs typeface="Raleway" pitchFamily="34" charset="-120"/>
              </a:rPr>
              <a:t>Partner, Licensing, Biosimilars</a:t>
            </a:r>
            <a:endParaRPr lang="en-US" sz="1583" dirty="0"/>
          </a:p>
        </p:txBody>
      </p:sp>
      <p:pic>
        <p:nvPicPr>
          <p:cNvPr id="9" name="Picture 4" descr="Profile photo of Guy Dotan">
            <a:extLst>
              <a:ext uri="{FF2B5EF4-FFF2-40B4-BE49-F238E27FC236}">
                <a16:creationId xmlns:a16="http://schemas.microsoft.com/office/drawing/2014/main" id="{9F7130D7-A54C-71F6-B748-836F33C78CD4}"/>
              </a:ext>
            </a:extLst>
          </p:cNvPr>
          <p:cNvPicPr>
            <a:picLocks noChangeAspect="1" noChangeArrowheads="1"/>
          </p:cNvPicPr>
          <p:nvPr/>
        </p:nvPicPr>
        <p:blipFill rotWithShape="1">
          <a:blip r:embed="rId3">
            <a:alphaModFix amt="45000"/>
            <a:extLst>
              <a:ext uri="{BEBA8EAE-BF5A-486C-A8C5-ECC9F3942E4B}">
                <a14:imgProps xmlns:a14="http://schemas.microsoft.com/office/drawing/2010/main">
                  <a14:imgLayer r:embed="rId4">
                    <a14:imgEffect>
                      <a14:colorTemperature colorTemp="5493"/>
                    </a14:imgEffect>
                    <a14:imgEffect>
                      <a14:saturation sat="0"/>
                    </a14:imgEffect>
                  </a14:imgLayer>
                </a14:imgProps>
              </a:ext>
              <a:ext uri="{28A0092B-C50C-407E-A947-70E740481C1C}">
                <a14:useLocalDpi xmlns:a14="http://schemas.microsoft.com/office/drawing/2010/main" val="0"/>
              </a:ext>
            </a:extLst>
          </a:blip>
          <a:srcRect l="29645" t="7200" r="26802" b="26134"/>
          <a:stretch>
            <a:fillRect/>
          </a:stretch>
        </p:blipFill>
        <p:spPr bwMode="auto">
          <a:xfrm>
            <a:off x="0" y="-9144"/>
            <a:ext cx="4480271"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2">
            <a:extLst>
              <a:ext uri="{FF2B5EF4-FFF2-40B4-BE49-F238E27FC236}">
                <a16:creationId xmlns:a16="http://schemas.microsoft.com/office/drawing/2014/main" id="{D92554F4-4F66-1E19-4F37-8E2EDF9DD88C}"/>
              </a:ext>
            </a:extLst>
          </p:cNvPr>
          <p:cNvSpPr/>
          <p:nvPr/>
        </p:nvSpPr>
        <p:spPr>
          <a:xfrm>
            <a:off x="5110460" y="1778000"/>
            <a:ext cx="6543080" cy="5079999"/>
          </a:xfrm>
          <a:prstGeom prst="rect">
            <a:avLst/>
          </a:prstGeom>
          <a:noFill/>
          <a:ln/>
        </p:spPr>
        <p:txBody>
          <a:bodyPr wrap="square" lIns="0" tIns="0" rIns="0" bIns="0" rtlCol="0" anchor="t"/>
          <a:lstStyle/>
          <a:p>
            <a:pPr marL="285739" indent="-285739">
              <a:lnSpc>
                <a:spcPts val="1917"/>
              </a:lnSpc>
              <a:buSzPct val="100000"/>
              <a:buChar char="•"/>
            </a:pPr>
            <a:r>
              <a:rPr lang="en-US" sz="1200" dirty="0">
                <a:solidFill>
                  <a:schemeClr val="accent1">
                    <a:lumMod val="50000"/>
                  </a:schemeClr>
                </a:solidFill>
                <a:latin typeface="Roboto" pitchFamily="34" charset="0"/>
                <a:ea typeface="Roboto" pitchFamily="34" charset="-122"/>
                <a:cs typeface="Roboto" pitchFamily="34" charset="-120"/>
              </a:rPr>
              <a:t>Guy spent more than 18 years at Teva Pharmaceuticals, where he was a senior member of the Global Business Development &amp; Licensing team. In this capacity, he personally led negotiations for dozens of high-value licensing deals and strategic alliances, managing multi-functional teams and aligning with key internal stakeholders in R&amp;D, legal, regulatory, and commercial operations.</a:t>
            </a:r>
          </a:p>
          <a:p>
            <a:pPr>
              <a:lnSpc>
                <a:spcPts val="1917"/>
              </a:lnSpc>
              <a:buSzPct val="100000"/>
            </a:pPr>
            <a:endParaRPr lang="en-US" sz="1200" dirty="0">
              <a:solidFill>
                <a:schemeClr val="accent1">
                  <a:lumMod val="50000"/>
                </a:schemeClr>
              </a:solidFill>
              <a:latin typeface="Roboto" pitchFamily="34" charset="0"/>
              <a:ea typeface="Roboto" pitchFamily="34" charset="-122"/>
              <a:cs typeface="Roboto" pitchFamily="34" charset="-120"/>
            </a:endParaRPr>
          </a:p>
          <a:p>
            <a:pPr marL="285739" indent="-285739">
              <a:lnSpc>
                <a:spcPts val="1917"/>
              </a:lnSpc>
              <a:buSzPct val="100000"/>
              <a:buChar char="•"/>
            </a:pPr>
            <a:r>
              <a:rPr lang="en-US" sz="1200" dirty="0">
                <a:solidFill>
                  <a:schemeClr val="accent1">
                    <a:lumMod val="50000"/>
                  </a:schemeClr>
                </a:solidFill>
                <a:latin typeface="Roboto" pitchFamily="34" charset="0"/>
                <a:ea typeface="Roboto" pitchFamily="34" charset="-122"/>
                <a:cs typeface="Roboto" pitchFamily="34" charset="-120"/>
              </a:rPr>
              <a:t>Following his tenure at Teva, Guy served as Head of Business Development at Trevena, a publicly traded US biotech company. There, he led the global out-licensing strategy for Trevena’s lead asset, </a:t>
            </a:r>
            <a:r>
              <a:rPr lang="en-US" sz="1200" dirty="0" err="1">
                <a:solidFill>
                  <a:schemeClr val="accent1">
                    <a:lumMod val="50000"/>
                  </a:schemeClr>
                </a:solidFill>
                <a:latin typeface="Roboto" pitchFamily="34" charset="0"/>
                <a:ea typeface="Roboto" pitchFamily="34" charset="-122"/>
                <a:cs typeface="Roboto" pitchFamily="34" charset="-120"/>
              </a:rPr>
              <a:t>Olinvyk</a:t>
            </a:r>
            <a:r>
              <a:rPr lang="en-US" sz="1200" dirty="0">
                <a:solidFill>
                  <a:schemeClr val="accent1">
                    <a:lumMod val="50000"/>
                  </a:schemeClr>
                </a:solidFill>
                <a:latin typeface="Roboto" pitchFamily="34" charset="0"/>
                <a:ea typeface="Roboto" pitchFamily="34" charset="-122"/>
                <a:cs typeface="Roboto" pitchFamily="34" charset="-120"/>
              </a:rPr>
              <a:t>®, and drove alliance management initiatives with regional and global partners. He was also actively involved in partnering discussions for the company’s early-stage pipeline assets.</a:t>
            </a:r>
          </a:p>
          <a:p>
            <a:pPr>
              <a:lnSpc>
                <a:spcPts val="1917"/>
              </a:lnSpc>
              <a:buSzPct val="100000"/>
            </a:pPr>
            <a:endParaRPr lang="en-US" sz="1200" dirty="0">
              <a:solidFill>
                <a:schemeClr val="accent1">
                  <a:lumMod val="50000"/>
                </a:schemeClr>
              </a:solidFill>
              <a:latin typeface="Roboto" pitchFamily="34" charset="0"/>
              <a:ea typeface="Roboto" pitchFamily="34" charset="-122"/>
              <a:cs typeface="Roboto" pitchFamily="34" charset="-120"/>
            </a:endParaRPr>
          </a:p>
          <a:p>
            <a:pPr marL="285739" indent="-285739">
              <a:lnSpc>
                <a:spcPts val="1917"/>
              </a:lnSpc>
              <a:buSzPct val="100000"/>
              <a:buChar char="•"/>
            </a:pPr>
            <a:r>
              <a:rPr lang="en-US" sz="1200" dirty="0">
                <a:solidFill>
                  <a:schemeClr val="accent1">
                    <a:lumMod val="50000"/>
                  </a:schemeClr>
                </a:solidFill>
                <a:latin typeface="Roboto" pitchFamily="34" charset="0"/>
                <a:ea typeface="Roboto" pitchFamily="34" charset="-122"/>
                <a:cs typeface="Roboto" pitchFamily="34" charset="-120"/>
              </a:rPr>
              <a:t>In 2023, Guy joined DVS Pharmaceuticals as Partner, where he leverages his deep licensing experience, commercial acumen, and global network of contacts to advise biotech and pharma companies on strategic growth opportunities. His core focus includes licensing strategy, transaction execution, commercial deal structuring, and strategic entry into key international markets. Guy is known for his pragmatic, value-driven approach to business development and his ability to bridge science, strategy, and execution.</a:t>
            </a:r>
          </a:p>
          <a:p>
            <a:pPr marL="285739" indent="-285739">
              <a:lnSpc>
                <a:spcPts val="1917"/>
              </a:lnSpc>
              <a:buSzPct val="100000"/>
              <a:buChar char="•"/>
            </a:pPr>
            <a:endParaRPr lang="en-US" sz="1200" dirty="0">
              <a:solidFill>
                <a:schemeClr val="accent1">
                  <a:lumMod val="50000"/>
                </a:schemeClr>
              </a:solidFill>
              <a:latin typeface="Roboto" pitchFamily="34" charset="0"/>
              <a:ea typeface="Roboto" pitchFamily="34" charset="-122"/>
              <a:cs typeface="Roboto" pitchFamily="34" charset="-120"/>
            </a:endParaRPr>
          </a:p>
        </p:txBody>
      </p:sp>
    </p:spTree>
    <p:extLst>
      <p:ext uri="{BB962C8B-B14F-4D97-AF65-F5344CB8AC3E}">
        <p14:creationId xmlns:p14="http://schemas.microsoft.com/office/powerpoint/2010/main" val="1884110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F68C-BD35-2144-C112-E96EC95AA66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E22905D-5470-2272-8C22-34CA41498E1A}"/>
              </a:ext>
            </a:extLst>
          </p:cNvPr>
          <p:cNvSpPr>
            <a:spLocks noGrp="1"/>
          </p:cNvSpPr>
          <p:nvPr>
            <p:ph idx="1"/>
          </p:nvPr>
        </p:nvSpPr>
        <p:spPr/>
        <p:txBody>
          <a:bodyPr/>
          <a:lstStyle/>
          <a:p>
            <a:endParaRPr lang="en-GB"/>
          </a:p>
        </p:txBody>
      </p:sp>
      <p:sp>
        <p:nvSpPr>
          <p:cNvPr id="4" name="Text Placeholder 3">
            <a:extLst>
              <a:ext uri="{FF2B5EF4-FFF2-40B4-BE49-F238E27FC236}">
                <a16:creationId xmlns:a16="http://schemas.microsoft.com/office/drawing/2014/main" id="{A0AA175A-7787-6558-DD33-35C39F05FD3E}"/>
              </a:ext>
            </a:extLst>
          </p:cNvPr>
          <p:cNvSpPr>
            <a:spLocks noGrp="1"/>
          </p:cNvSpPr>
          <p:nvPr>
            <p:ph type="body" sz="half" idx="2"/>
          </p:nvPr>
        </p:nvSpPr>
        <p:spPr/>
        <p:txBody>
          <a:bodyPr/>
          <a:lstStyle/>
          <a:p>
            <a:endParaRPr lang="en-GB"/>
          </a:p>
        </p:txBody>
      </p:sp>
      <p:sp>
        <p:nvSpPr>
          <p:cNvPr id="5" name="Slide Number Placeholder 4">
            <a:extLst>
              <a:ext uri="{FF2B5EF4-FFF2-40B4-BE49-F238E27FC236}">
                <a16:creationId xmlns:a16="http://schemas.microsoft.com/office/drawing/2014/main" id="{6F79843E-DFC1-C0F6-621D-EDE3393F994E}"/>
              </a:ext>
            </a:extLst>
          </p:cNvPr>
          <p:cNvSpPr>
            <a:spLocks noGrp="1"/>
          </p:cNvSpPr>
          <p:nvPr>
            <p:ph type="sldNum" sz="quarter" idx="12"/>
          </p:nvPr>
        </p:nvSpPr>
        <p:spPr/>
        <p:txBody>
          <a:bodyPr/>
          <a:lstStyle/>
          <a:p>
            <a:fld id="{C03F4DFC-7EFB-A540-BFD5-0614A9729CCD}" type="slidenum">
              <a:rPr lang="en-CA" smtClean="0"/>
              <a:t>11</a:t>
            </a:fld>
            <a:endParaRPr lang="en-CA"/>
          </a:p>
        </p:txBody>
      </p:sp>
    </p:spTree>
    <p:extLst>
      <p:ext uri="{BB962C8B-B14F-4D97-AF65-F5344CB8AC3E}">
        <p14:creationId xmlns:p14="http://schemas.microsoft.com/office/powerpoint/2010/main" val="1610254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E098269F-7539-BC66-50EB-22A3D85B3DA4}"/>
              </a:ext>
            </a:extLst>
          </p:cNvPr>
          <p:cNvPicPr>
            <a:picLocks noChangeAspect="1"/>
          </p:cNvPicPr>
          <p:nvPr/>
        </p:nvPicPr>
        <p:blipFill>
          <a:blip r:embed="rId2"/>
          <a:stretch>
            <a:fillRect/>
          </a:stretch>
        </p:blipFill>
        <p:spPr>
          <a:xfrm>
            <a:off x="0" y="0"/>
            <a:ext cx="4572000" cy="6858000"/>
          </a:xfrm>
          <a:prstGeom prst="rect">
            <a:avLst/>
          </a:prstGeom>
        </p:spPr>
      </p:pic>
      <p:pic>
        <p:nvPicPr>
          <p:cNvPr id="4" name="Picture 3">
            <a:extLst>
              <a:ext uri="{FF2B5EF4-FFF2-40B4-BE49-F238E27FC236}">
                <a16:creationId xmlns:a16="http://schemas.microsoft.com/office/drawing/2014/main" id="{82A51A63-F4BC-88B0-84D5-CD4B3B77CE95}"/>
              </a:ext>
            </a:extLst>
          </p:cNvPr>
          <p:cNvPicPr>
            <a:picLocks noChangeAspect="1"/>
          </p:cNvPicPr>
          <p:nvPr/>
        </p:nvPicPr>
        <p:blipFill>
          <a:blip r:embed="rId3"/>
          <a:stretch>
            <a:fillRect/>
          </a:stretch>
        </p:blipFill>
        <p:spPr>
          <a:xfrm>
            <a:off x="4995908" y="3482567"/>
            <a:ext cx="3951143" cy="1225161"/>
          </a:xfrm>
          <a:prstGeom prst="rect">
            <a:avLst/>
          </a:prstGeom>
        </p:spPr>
      </p:pic>
    </p:spTree>
    <p:extLst>
      <p:ext uri="{BB962C8B-B14F-4D97-AF65-F5344CB8AC3E}">
        <p14:creationId xmlns:p14="http://schemas.microsoft.com/office/powerpoint/2010/main" val="863927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678568"/>
            <a:ext cx="4725492" cy="590649"/>
          </a:xfrm>
          <a:prstGeom prst="rect">
            <a:avLst/>
          </a:prstGeom>
          <a:noFill/>
          <a:ln/>
        </p:spPr>
        <p:txBody>
          <a:bodyPr wrap="none" lIns="0" tIns="0" rIns="0" bIns="0" rtlCol="0" anchor="t"/>
          <a:lstStyle/>
          <a:p>
            <a:pPr>
              <a:lnSpc>
                <a:spcPts val="4625"/>
              </a:lnSpc>
            </a:pPr>
            <a:r>
              <a:rPr lang="en-US" sz="3708" dirty="0">
                <a:solidFill>
                  <a:srgbClr val="1B1B27"/>
                </a:solidFill>
                <a:latin typeface="Raleway" pitchFamily="34" charset="0"/>
                <a:ea typeface="Raleway" pitchFamily="34" charset="-122"/>
                <a:cs typeface="Raleway" pitchFamily="34" charset="-120"/>
              </a:rPr>
              <a:t>               Who we are</a:t>
            </a:r>
            <a:endParaRPr lang="en-US" sz="3708" dirty="0"/>
          </a:p>
        </p:txBody>
      </p:sp>
      <p:sp>
        <p:nvSpPr>
          <p:cNvPr id="3" name="Text 1"/>
          <p:cNvSpPr/>
          <p:nvPr/>
        </p:nvSpPr>
        <p:spPr>
          <a:xfrm>
            <a:off x="661493" y="1379015"/>
            <a:ext cx="5815508" cy="4226513"/>
          </a:xfrm>
          <a:prstGeom prst="rect">
            <a:avLst/>
          </a:prstGeom>
          <a:noFill/>
          <a:ln/>
        </p:spPr>
        <p:txBody>
          <a:bodyPr wrap="square" lIns="0" tIns="0" rIns="0" bIns="0" rtlCol="0" anchor="ctr"/>
          <a:lstStyle/>
          <a:p>
            <a:pPr marL="285739" indent="-285739">
              <a:lnSpc>
                <a:spcPts val="2375"/>
              </a:lnSpc>
              <a:buSzPct val="100000"/>
              <a:buChar char="•"/>
            </a:pPr>
            <a:r>
              <a:rPr lang="en-US" sz="1400" dirty="0">
                <a:solidFill>
                  <a:schemeClr val="accent1">
                    <a:lumMod val="50000"/>
                  </a:schemeClr>
                </a:solidFill>
                <a:latin typeface="Roboto" pitchFamily="34" charset="0"/>
                <a:ea typeface="Roboto" pitchFamily="34" charset="-122"/>
                <a:cs typeface="Roboto" pitchFamily="34" charset="-120"/>
              </a:rPr>
              <a:t>Our team specializes in Vaccines, Biologicals and Pharmaceuticals business development with a strong focus on strategic alliances and partnerships. </a:t>
            </a:r>
          </a:p>
          <a:p>
            <a:pPr marL="285739" indent="-285739">
              <a:lnSpc>
                <a:spcPts val="2375"/>
              </a:lnSpc>
              <a:buSzPct val="100000"/>
              <a:buChar char="•"/>
            </a:pPr>
            <a:endParaRPr lang="en-US" sz="1400" dirty="0">
              <a:solidFill>
                <a:schemeClr val="accent1">
                  <a:lumMod val="50000"/>
                </a:schemeClr>
              </a:solidFill>
              <a:latin typeface="Roboto" pitchFamily="34" charset="0"/>
              <a:ea typeface="Roboto" pitchFamily="34" charset="-122"/>
              <a:cs typeface="Roboto" pitchFamily="34" charset="-120"/>
            </a:endParaRPr>
          </a:p>
          <a:p>
            <a:pPr marL="285739" indent="-285739">
              <a:lnSpc>
                <a:spcPts val="2375"/>
              </a:lnSpc>
              <a:buSzPct val="100000"/>
              <a:buChar char="•"/>
            </a:pPr>
            <a:r>
              <a:rPr lang="en-US" sz="1400" dirty="0">
                <a:solidFill>
                  <a:schemeClr val="accent1">
                    <a:lumMod val="50000"/>
                  </a:schemeClr>
                </a:solidFill>
                <a:latin typeface="Roboto" pitchFamily="34" charset="0"/>
                <a:ea typeface="Roboto" pitchFamily="34" charset="-122"/>
                <a:cs typeface="Roboto" pitchFamily="34" charset="-120"/>
              </a:rPr>
              <a:t>The company's core team, comprised of seasoned international Business Development and International General Management Experts, brings extensive expertise ensures effective Business Development Solutions to support Portfolio Development as well as effective market expansion strategies</a:t>
            </a:r>
          </a:p>
          <a:p>
            <a:pPr>
              <a:lnSpc>
                <a:spcPts val="2375"/>
              </a:lnSpc>
              <a:buSzPct val="100000"/>
            </a:pPr>
            <a:endParaRPr lang="en-US" sz="1400" dirty="0">
              <a:solidFill>
                <a:schemeClr val="accent1">
                  <a:lumMod val="50000"/>
                </a:schemeClr>
              </a:solidFill>
              <a:latin typeface="Roboto" pitchFamily="34" charset="0"/>
              <a:ea typeface="Roboto" pitchFamily="34" charset="-122"/>
              <a:cs typeface="Roboto" pitchFamily="34" charset="-120"/>
            </a:endParaRPr>
          </a:p>
          <a:p>
            <a:pPr marL="285739" indent="-285739">
              <a:lnSpc>
                <a:spcPts val="2375"/>
              </a:lnSpc>
              <a:buSzPct val="100000"/>
              <a:buChar char="•"/>
            </a:pPr>
            <a:r>
              <a:rPr lang="en-US" sz="1400" dirty="0">
                <a:solidFill>
                  <a:schemeClr val="accent1">
                    <a:lumMod val="50000"/>
                  </a:schemeClr>
                </a:solidFill>
                <a:latin typeface="Roboto" pitchFamily="34" charset="0"/>
                <a:ea typeface="Roboto" pitchFamily="34" charset="-122"/>
                <a:cs typeface="Roboto" pitchFamily="34" charset="-120"/>
              </a:rPr>
              <a:t>By leveraging collaborations with multinational and local partners, </a:t>
            </a:r>
            <a:r>
              <a:rPr lang="en-US" sz="1400" b="1" dirty="0">
                <a:solidFill>
                  <a:schemeClr val="accent1">
                    <a:lumMod val="50000"/>
                  </a:schemeClr>
                </a:solidFill>
                <a:latin typeface="Roboto" pitchFamily="34" charset="0"/>
                <a:ea typeface="Roboto" pitchFamily="34" charset="-122"/>
                <a:cs typeface="Roboto" pitchFamily="34" charset="-120"/>
              </a:rPr>
              <a:t>DVS</a:t>
            </a:r>
            <a:r>
              <a:rPr lang="en-US" sz="1400" dirty="0">
                <a:solidFill>
                  <a:schemeClr val="accent1">
                    <a:lumMod val="50000"/>
                  </a:schemeClr>
                </a:solidFill>
                <a:latin typeface="Roboto" pitchFamily="34" charset="0"/>
                <a:ea typeface="Roboto" pitchFamily="34" charset="-122"/>
                <a:cs typeface="Roboto" pitchFamily="34" charset="-120"/>
              </a:rPr>
              <a:t> delivers significant value, enabling the commercialization of prioritized  products in the international arena, as well as the development of its clients and partners portfolio. </a:t>
            </a:r>
          </a:p>
        </p:txBody>
      </p:sp>
      <p:pic>
        <p:nvPicPr>
          <p:cNvPr id="5" name="Picture 4">
            <a:extLst>
              <a:ext uri="{FF2B5EF4-FFF2-40B4-BE49-F238E27FC236}">
                <a16:creationId xmlns:a16="http://schemas.microsoft.com/office/drawing/2014/main" id="{CD540D44-4F1D-A8AF-0837-7509BD75D38B}"/>
              </a:ext>
            </a:extLst>
          </p:cNvPr>
          <p:cNvPicPr>
            <a:picLocks noChangeAspect="1"/>
          </p:cNvPicPr>
          <p:nvPr/>
        </p:nvPicPr>
        <p:blipFill rotWithShape="1">
          <a:blip r:embed="rId3"/>
          <a:srcRect r="47584"/>
          <a:stretch/>
        </p:blipFill>
        <p:spPr>
          <a:xfrm>
            <a:off x="661492" y="715858"/>
            <a:ext cx="1553953" cy="467257"/>
          </a:xfrm>
          <a:prstGeom prst="rect">
            <a:avLst/>
          </a:prstGeom>
        </p:spPr>
      </p:pic>
      <p:pic>
        <p:nvPicPr>
          <p:cNvPr id="6" name="Image 0" descr="preencoded.png">
            <a:extLst>
              <a:ext uri="{FF2B5EF4-FFF2-40B4-BE49-F238E27FC236}">
                <a16:creationId xmlns:a16="http://schemas.microsoft.com/office/drawing/2014/main" id="{A45FFDE9-1F48-21CD-67D0-AEE4AA574CA6}"/>
              </a:ext>
            </a:extLst>
          </p:cNvPr>
          <p:cNvPicPr>
            <a:picLocks noChangeAspect="1"/>
          </p:cNvPicPr>
          <p:nvPr/>
        </p:nvPicPr>
        <p:blipFill>
          <a:blip r:embed="rId4"/>
          <a:stretch>
            <a:fillRect/>
          </a:stretch>
        </p:blipFill>
        <p:spPr>
          <a:xfrm>
            <a:off x="7620000" y="0"/>
            <a:ext cx="4572000" cy="6858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13557" y="521891"/>
            <a:ext cx="9854332" cy="366812"/>
          </a:xfrm>
          <a:prstGeom prst="rect">
            <a:avLst/>
          </a:prstGeom>
          <a:noFill/>
          <a:ln/>
        </p:spPr>
        <p:txBody>
          <a:bodyPr wrap="none" lIns="0" tIns="0" rIns="0" bIns="0" rtlCol="0" anchor="t"/>
          <a:lstStyle/>
          <a:p>
            <a:pPr>
              <a:lnSpc>
                <a:spcPts val="2875"/>
              </a:lnSpc>
            </a:pPr>
            <a:r>
              <a:rPr lang="en-US" sz="2292" dirty="0">
                <a:solidFill>
                  <a:srgbClr val="1B1B27"/>
                </a:solidFill>
                <a:latin typeface="Raleway" pitchFamily="34" charset="0"/>
                <a:ea typeface="Raleway" pitchFamily="34" charset="-122"/>
                <a:cs typeface="Raleway" pitchFamily="34" charset="-120"/>
              </a:rPr>
              <a:t>                 Collaborations, Growth Engines – Vaccines</a:t>
            </a:r>
            <a:endParaRPr lang="en-US" sz="2292" dirty="0"/>
          </a:p>
        </p:txBody>
      </p:sp>
      <p:sp>
        <p:nvSpPr>
          <p:cNvPr id="3" name="Text 1"/>
          <p:cNvSpPr/>
          <p:nvPr/>
        </p:nvSpPr>
        <p:spPr>
          <a:xfrm>
            <a:off x="513557" y="1035447"/>
            <a:ext cx="11164888" cy="550268"/>
          </a:xfrm>
          <a:prstGeom prst="rect">
            <a:avLst/>
          </a:prstGeom>
          <a:noFill/>
          <a:ln/>
        </p:spPr>
        <p:txBody>
          <a:bodyPr wrap="square" lIns="0" tIns="0" rIns="0" bIns="0" rtlCol="0" anchor="t"/>
          <a:lstStyle/>
          <a:p>
            <a:pPr>
              <a:lnSpc>
                <a:spcPts val="2167"/>
              </a:lnSpc>
            </a:pPr>
            <a:r>
              <a:rPr lang="en-US" sz="1708" dirty="0">
                <a:solidFill>
                  <a:srgbClr val="1B1B27"/>
                </a:solidFill>
                <a:latin typeface="Raleway" pitchFamily="34" charset="0"/>
                <a:ea typeface="Raleway" pitchFamily="34" charset="-122"/>
                <a:cs typeface="Raleway" pitchFamily="34" charset="-120"/>
              </a:rPr>
              <a:t>DVS is actively building a strong vaccines Business development and access platform through strategic collaborations and regional expansion</a:t>
            </a:r>
            <a:endParaRPr lang="en-US" sz="1708" dirty="0"/>
          </a:p>
        </p:txBody>
      </p:sp>
      <p:sp>
        <p:nvSpPr>
          <p:cNvPr id="6" name="Text 3"/>
          <p:cNvSpPr/>
          <p:nvPr/>
        </p:nvSpPr>
        <p:spPr>
          <a:xfrm>
            <a:off x="513557" y="2807018"/>
            <a:ext cx="2626122" cy="687883"/>
          </a:xfrm>
          <a:prstGeom prst="rect">
            <a:avLst/>
          </a:prstGeom>
          <a:noFill/>
          <a:ln/>
        </p:spPr>
        <p:txBody>
          <a:bodyPr wrap="square" lIns="0" tIns="0" rIns="0" bIns="0" rtlCol="0" anchor="ctr"/>
          <a:lstStyle/>
          <a:p>
            <a:pPr>
              <a:lnSpc>
                <a:spcPts val="1792"/>
              </a:lnSpc>
            </a:pPr>
            <a:r>
              <a:rPr lang="en-US" sz="1200" b="1" dirty="0">
                <a:solidFill>
                  <a:schemeClr val="accent1">
                    <a:lumMod val="50000"/>
                  </a:schemeClr>
                </a:solidFill>
                <a:latin typeface="Raleway" pitchFamily="34" charset="0"/>
                <a:ea typeface="Raleway" pitchFamily="34" charset="-122"/>
                <a:cs typeface="Raleway" pitchFamily="34" charset="-120"/>
              </a:rPr>
              <a:t>VACCINES INDUSTRIAL COMPANY VIC – SAUDI ARABIA:</a:t>
            </a:r>
            <a:endParaRPr lang="en-US" sz="1200" b="1" dirty="0">
              <a:solidFill>
                <a:schemeClr val="accent1">
                  <a:lumMod val="50000"/>
                </a:schemeClr>
              </a:solidFill>
            </a:endParaRPr>
          </a:p>
        </p:txBody>
      </p:sp>
      <p:sp>
        <p:nvSpPr>
          <p:cNvPr id="7" name="Text 4"/>
          <p:cNvSpPr/>
          <p:nvPr/>
        </p:nvSpPr>
        <p:spPr>
          <a:xfrm>
            <a:off x="513557" y="3442229"/>
            <a:ext cx="2626122" cy="2112764"/>
          </a:xfrm>
          <a:prstGeom prst="rect">
            <a:avLst/>
          </a:prstGeom>
          <a:noFill/>
          <a:ln/>
        </p:spPr>
        <p:txBody>
          <a:bodyPr wrap="square" lIns="0" tIns="0" rIns="0" bIns="0" rtlCol="0" anchor="t"/>
          <a:lstStyle/>
          <a:p>
            <a:pPr>
              <a:lnSpc>
                <a:spcPts val="1833"/>
              </a:lnSpc>
            </a:pPr>
            <a:r>
              <a:rPr lang="en-US" sz="1200" dirty="0">
                <a:solidFill>
                  <a:schemeClr val="accent1">
                    <a:lumMod val="50000"/>
                  </a:schemeClr>
                </a:solidFill>
                <a:latin typeface="Roboto" pitchFamily="34" charset="0"/>
                <a:ea typeface="Roboto" pitchFamily="34" charset="-122"/>
                <a:cs typeface="Roboto" pitchFamily="34" charset="-120"/>
              </a:rPr>
              <a:t>DVS IS PARTNERING WITH VIC TO SUPPORT TECHNOLOGY TRANSFER PROJECTS INTO THE KINGDOM OF SAUDI ARABIA AND TO COLLABORATE WITH NATIONAL AUTHORITIES IN SECURING SUPPLY OF KEY VACCINES FOR THE PUBLIC MARKET. DVS ALSO ACTS AS VIC’S COMMERCIAL AGENT ACROSS THE MENA REGION.</a:t>
            </a:r>
            <a:endParaRPr lang="en-US" sz="1200" dirty="0">
              <a:solidFill>
                <a:schemeClr val="accent1">
                  <a:lumMod val="50000"/>
                </a:schemeClr>
              </a:solidFill>
            </a:endParaRPr>
          </a:p>
        </p:txBody>
      </p:sp>
      <p:sp>
        <p:nvSpPr>
          <p:cNvPr id="10" name="Text 6"/>
          <p:cNvSpPr/>
          <p:nvPr/>
        </p:nvSpPr>
        <p:spPr>
          <a:xfrm>
            <a:off x="3359745" y="2807018"/>
            <a:ext cx="2626221" cy="458589"/>
          </a:xfrm>
          <a:prstGeom prst="rect">
            <a:avLst/>
          </a:prstGeom>
          <a:noFill/>
          <a:ln/>
        </p:spPr>
        <p:txBody>
          <a:bodyPr wrap="square" lIns="0" tIns="0" rIns="0" bIns="0" rtlCol="0" anchor="ctr"/>
          <a:lstStyle/>
          <a:p>
            <a:pPr>
              <a:lnSpc>
                <a:spcPts val="1792"/>
              </a:lnSpc>
            </a:pPr>
            <a:r>
              <a:rPr lang="en-US" sz="1200" b="1" dirty="0">
                <a:solidFill>
                  <a:schemeClr val="accent1">
                    <a:lumMod val="50000"/>
                  </a:schemeClr>
                </a:solidFill>
                <a:latin typeface="Raleway" pitchFamily="34" charset="0"/>
                <a:ea typeface="Raleway" pitchFamily="34" charset="-122"/>
                <a:cs typeface="Raleway" pitchFamily="34" charset="-120"/>
              </a:rPr>
              <a:t>Vaccine Company - IBRAZIL:</a:t>
            </a:r>
            <a:endParaRPr lang="en-US" sz="1200" b="1" dirty="0">
              <a:solidFill>
                <a:schemeClr val="accent1">
                  <a:lumMod val="50000"/>
                </a:schemeClr>
              </a:solidFill>
            </a:endParaRPr>
          </a:p>
        </p:txBody>
      </p:sp>
      <p:sp>
        <p:nvSpPr>
          <p:cNvPr id="11" name="Text 7"/>
          <p:cNvSpPr/>
          <p:nvPr/>
        </p:nvSpPr>
        <p:spPr>
          <a:xfrm>
            <a:off x="3359745" y="3442229"/>
            <a:ext cx="2626221" cy="1932028"/>
          </a:xfrm>
          <a:prstGeom prst="rect">
            <a:avLst/>
          </a:prstGeom>
          <a:noFill/>
          <a:ln/>
        </p:spPr>
        <p:txBody>
          <a:bodyPr wrap="square" lIns="0" tIns="0" rIns="0" bIns="0" rtlCol="0" anchor="t"/>
          <a:lstStyle/>
          <a:p>
            <a:pPr>
              <a:lnSpc>
                <a:spcPts val="1833"/>
              </a:lnSpc>
            </a:pPr>
            <a:r>
              <a:rPr lang="en-US" sz="1200" dirty="0">
                <a:solidFill>
                  <a:schemeClr val="accent1">
                    <a:lumMod val="50000"/>
                  </a:schemeClr>
                </a:solidFill>
                <a:latin typeface="Roboto" pitchFamily="34" charset="0"/>
                <a:ea typeface="Roboto" pitchFamily="34" charset="-122"/>
                <a:cs typeface="Roboto" pitchFamily="34" charset="-120"/>
              </a:rPr>
              <a:t>DVS SUPPORTS A LEADING PUBLIC VACCINE INSTITUTE IN LATIN AMERICA IN EXPANDING THE INTERNATIONAL REACH OF ITS INFLUENZA VACCINES, BEYOND LATAM, WITH POTENTIAL TO EXTEND THE COLLABORATION TO OTHER VACCINE PRODUCTS.</a:t>
            </a:r>
            <a:endParaRPr lang="en-US" sz="1200" dirty="0">
              <a:solidFill>
                <a:schemeClr val="accent1">
                  <a:lumMod val="50000"/>
                </a:schemeClr>
              </a:solidFill>
            </a:endParaRPr>
          </a:p>
        </p:txBody>
      </p:sp>
      <p:sp>
        <p:nvSpPr>
          <p:cNvPr id="14" name="Text 9"/>
          <p:cNvSpPr/>
          <p:nvPr/>
        </p:nvSpPr>
        <p:spPr>
          <a:xfrm>
            <a:off x="6206033" y="2807018"/>
            <a:ext cx="2626122" cy="687883"/>
          </a:xfrm>
          <a:prstGeom prst="rect">
            <a:avLst/>
          </a:prstGeom>
          <a:noFill/>
          <a:ln/>
        </p:spPr>
        <p:txBody>
          <a:bodyPr wrap="square" lIns="0" tIns="0" rIns="0" bIns="0" rtlCol="0" anchor="ctr"/>
          <a:lstStyle/>
          <a:p>
            <a:pPr>
              <a:lnSpc>
                <a:spcPts val="1792"/>
              </a:lnSpc>
            </a:pPr>
            <a:r>
              <a:rPr lang="en-US" sz="1200" b="1" dirty="0">
                <a:solidFill>
                  <a:schemeClr val="accent1">
                    <a:lumMod val="50000"/>
                  </a:schemeClr>
                </a:solidFill>
                <a:latin typeface="Raleway" pitchFamily="34" charset="0"/>
                <a:ea typeface="Raleway" pitchFamily="34" charset="-122"/>
                <a:cs typeface="Raleway" pitchFamily="34" charset="-120"/>
              </a:rPr>
              <a:t>REGIONAL DISTRIBUTION NETWORK (MENA AND BEYOND):</a:t>
            </a:r>
            <a:endParaRPr lang="en-US" sz="1200" b="1" dirty="0">
              <a:solidFill>
                <a:schemeClr val="accent1">
                  <a:lumMod val="50000"/>
                </a:schemeClr>
              </a:solidFill>
            </a:endParaRPr>
          </a:p>
        </p:txBody>
      </p:sp>
      <p:sp>
        <p:nvSpPr>
          <p:cNvPr id="15" name="Text 10"/>
          <p:cNvSpPr/>
          <p:nvPr/>
        </p:nvSpPr>
        <p:spPr>
          <a:xfrm>
            <a:off x="6180078" y="3466508"/>
            <a:ext cx="2626122" cy="1883469"/>
          </a:xfrm>
          <a:prstGeom prst="rect">
            <a:avLst/>
          </a:prstGeom>
          <a:noFill/>
          <a:ln/>
        </p:spPr>
        <p:txBody>
          <a:bodyPr wrap="square" lIns="0" tIns="0" rIns="0" bIns="0" rtlCol="0" anchor="t"/>
          <a:lstStyle/>
          <a:p>
            <a:pPr>
              <a:lnSpc>
                <a:spcPts val="1833"/>
              </a:lnSpc>
            </a:pPr>
            <a:r>
              <a:rPr lang="en-US" sz="1200" dirty="0">
                <a:solidFill>
                  <a:schemeClr val="accent1">
                    <a:lumMod val="50000"/>
                  </a:schemeClr>
                </a:solidFill>
                <a:latin typeface="Roboto" pitchFamily="34" charset="0"/>
                <a:ea typeface="Roboto" pitchFamily="34" charset="-122"/>
                <a:cs typeface="Roboto" pitchFamily="34" charset="-120"/>
              </a:rPr>
              <a:t>DVS IS BUILDING A ROBUST NETWORK OF DISTRIBUTORS IN KEY MENA COUNTRIES TO COMMERCIALIZE LEADING VACCINE PORTFOLIOS, WITH PLANS TO SCALE INTO ADDITIONAL REGIONS.</a:t>
            </a:r>
            <a:endParaRPr lang="en-US" sz="1200" dirty="0">
              <a:solidFill>
                <a:schemeClr val="accent1">
                  <a:lumMod val="50000"/>
                </a:schemeClr>
              </a:solidFill>
            </a:endParaRPr>
          </a:p>
        </p:txBody>
      </p:sp>
      <p:sp>
        <p:nvSpPr>
          <p:cNvPr id="18" name="Text 12"/>
          <p:cNvSpPr/>
          <p:nvPr/>
        </p:nvSpPr>
        <p:spPr>
          <a:xfrm>
            <a:off x="9052223" y="2807018"/>
            <a:ext cx="2626221" cy="458589"/>
          </a:xfrm>
          <a:prstGeom prst="rect">
            <a:avLst/>
          </a:prstGeom>
          <a:noFill/>
          <a:ln/>
        </p:spPr>
        <p:txBody>
          <a:bodyPr wrap="square" lIns="0" tIns="0" rIns="0" bIns="0" rtlCol="0" anchor="ctr"/>
          <a:lstStyle/>
          <a:p>
            <a:pPr>
              <a:lnSpc>
                <a:spcPts val="1792"/>
              </a:lnSpc>
            </a:pPr>
            <a:r>
              <a:rPr lang="en-US" sz="1200" b="1" dirty="0">
                <a:solidFill>
                  <a:schemeClr val="accent1">
                    <a:lumMod val="50000"/>
                  </a:schemeClr>
                </a:solidFill>
                <a:latin typeface="Raleway" pitchFamily="34" charset="0"/>
                <a:ea typeface="Raleway" pitchFamily="34" charset="-122"/>
                <a:cs typeface="Raleway" pitchFamily="34" charset="-120"/>
              </a:rPr>
              <a:t> (COVID-19 RESPONSE):</a:t>
            </a:r>
            <a:endParaRPr lang="en-US" sz="1200" b="1" dirty="0">
              <a:solidFill>
                <a:schemeClr val="accent1">
                  <a:lumMod val="50000"/>
                </a:schemeClr>
              </a:solidFill>
            </a:endParaRPr>
          </a:p>
        </p:txBody>
      </p:sp>
      <p:sp>
        <p:nvSpPr>
          <p:cNvPr id="19" name="Text 13"/>
          <p:cNvSpPr/>
          <p:nvPr/>
        </p:nvSpPr>
        <p:spPr>
          <a:xfrm>
            <a:off x="9052222" y="3466508"/>
            <a:ext cx="2626221" cy="2112764"/>
          </a:xfrm>
          <a:prstGeom prst="rect">
            <a:avLst/>
          </a:prstGeom>
          <a:noFill/>
          <a:ln/>
        </p:spPr>
        <p:txBody>
          <a:bodyPr wrap="square" lIns="0" tIns="0" rIns="0" bIns="0" rtlCol="0" anchor="t"/>
          <a:lstStyle/>
          <a:p>
            <a:pPr>
              <a:lnSpc>
                <a:spcPts val="1833"/>
              </a:lnSpc>
            </a:pPr>
            <a:r>
              <a:rPr lang="en-US" sz="1200" dirty="0">
                <a:solidFill>
                  <a:schemeClr val="accent1">
                    <a:lumMod val="50000"/>
                  </a:schemeClr>
                </a:solidFill>
                <a:latin typeface="Roboto" pitchFamily="34" charset="0"/>
                <a:ea typeface="Roboto" pitchFamily="34" charset="-122"/>
                <a:cs typeface="Roboto" pitchFamily="34" charset="-120"/>
              </a:rPr>
              <a:t>DURING THE COVID-19 PANDEMIC, DVS WAS APPOINTED BY A GLOBAL VACCINE DEVELOPER TO MANAGE THE COMMERCIAL DEVELOPMENT OF ITS VACCINE ACROSS OVER 30 COUNTRIES IN LATAM, MEA, AND APAC, DEMONSTRATING DVS’S CAPACITY TO DRIVE LARGE-SCALE INTERNATIONAL VACCINE MARKET ACCESS.</a:t>
            </a:r>
            <a:endParaRPr lang="en-US" sz="1200" dirty="0">
              <a:solidFill>
                <a:schemeClr val="accent1">
                  <a:lumMod val="50000"/>
                </a:schemeClr>
              </a:solidFill>
            </a:endParaRPr>
          </a:p>
        </p:txBody>
      </p:sp>
      <p:pic>
        <p:nvPicPr>
          <p:cNvPr id="20" name="Image 4" descr="preencoded.png"/>
          <p:cNvPicPr>
            <a:picLocks noChangeAspect="1"/>
          </p:cNvPicPr>
          <p:nvPr/>
        </p:nvPicPr>
        <p:blipFill>
          <a:blip r:embed="rId3"/>
          <a:stretch>
            <a:fillRect/>
          </a:stretch>
        </p:blipFill>
        <p:spPr>
          <a:xfrm>
            <a:off x="10715425" y="76556"/>
            <a:ext cx="963018" cy="963018"/>
          </a:xfrm>
          <a:prstGeom prst="rect">
            <a:avLst/>
          </a:prstGeom>
        </p:spPr>
      </p:pic>
      <p:pic>
        <p:nvPicPr>
          <p:cNvPr id="1026" name="Picture 2" descr="Vaccine Company">
            <a:extLst>
              <a:ext uri="{FF2B5EF4-FFF2-40B4-BE49-F238E27FC236}">
                <a16:creationId xmlns:a16="http://schemas.microsoft.com/office/drawing/2014/main" id="{8F0E467A-9C19-8744-DA2D-1D10215087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447" r="32198"/>
          <a:stretch/>
        </p:blipFill>
        <p:spPr bwMode="auto">
          <a:xfrm>
            <a:off x="696913" y="1595771"/>
            <a:ext cx="1158730" cy="105560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24E1EBBE-2C8B-917A-EB1A-47023EAC820C}"/>
              </a:ext>
            </a:extLst>
          </p:cNvPr>
          <p:cNvPicPr>
            <a:picLocks noChangeAspect="1"/>
          </p:cNvPicPr>
          <p:nvPr/>
        </p:nvPicPr>
        <p:blipFill rotWithShape="1">
          <a:blip r:embed="rId5"/>
          <a:srcRect l="-9075" t="2995" r="47435" b="-1"/>
          <a:stretch/>
        </p:blipFill>
        <p:spPr bwMode="auto">
          <a:xfrm>
            <a:off x="76873" y="458345"/>
            <a:ext cx="1652158" cy="409496"/>
          </a:xfrm>
          <a:prstGeom prst="rect">
            <a:avLst/>
          </a:prstGeom>
          <a:ln>
            <a:noFill/>
          </a:ln>
          <a:extLst>
            <a:ext uri="{53640926-AAD7-44D8-BBD7-CCE9431645EC}">
              <a14:shadowObscured xmlns:a14="http://schemas.microsoft.com/office/drawing/2010/main"/>
            </a:ext>
          </a:extLst>
        </p:spPr>
      </p:pic>
      <p:sp>
        <p:nvSpPr>
          <p:cNvPr id="9" name="Rounded Rectangle 8">
            <a:extLst>
              <a:ext uri="{FF2B5EF4-FFF2-40B4-BE49-F238E27FC236}">
                <a16:creationId xmlns:a16="http://schemas.microsoft.com/office/drawing/2014/main" id="{1A718874-A0DC-DDF2-7116-3918D5C0E4DC}"/>
              </a:ext>
            </a:extLst>
          </p:cNvPr>
          <p:cNvSpPr/>
          <p:nvPr/>
        </p:nvSpPr>
        <p:spPr>
          <a:xfrm>
            <a:off x="3359745" y="1965750"/>
            <a:ext cx="2306537" cy="861536"/>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2000"/>
              </a:lnSpc>
            </a:pPr>
            <a:r>
              <a:rPr lang="en-US" sz="1100" dirty="0">
                <a:solidFill>
                  <a:schemeClr val="accent1">
                    <a:lumMod val="50000"/>
                  </a:schemeClr>
                </a:solidFill>
                <a:latin typeface="Roboto" pitchFamily="34" charset="0"/>
                <a:ea typeface="Roboto" pitchFamily="34" charset="-122"/>
                <a:cs typeface="Roboto" pitchFamily="34" charset="-120"/>
              </a:rPr>
              <a:t>A LEADING BIOTECHNOLOGY COMPANY IN BRAZIL</a:t>
            </a:r>
          </a:p>
        </p:txBody>
      </p:sp>
      <p:sp>
        <p:nvSpPr>
          <p:cNvPr id="12" name="Rounded Rectangle 11">
            <a:extLst>
              <a:ext uri="{FF2B5EF4-FFF2-40B4-BE49-F238E27FC236}">
                <a16:creationId xmlns:a16="http://schemas.microsoft.com/office/drawing/2014/main" id="{BD1A7D59-249F-42AB-2059-68F91955F963}"/>
              </a:ext>
            </a:extLst>
          </p:cNvPr>
          <p:cNvSpPr/>
          <p:nvPr/>
        </p:nvSpPr>
        <p:spPr>
          <a:xfrm>
            <a:off x="6096000" y="1994321"/>
            <a:ext cx="2306537" cy="861536"/>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2000"/>
              </a:lnSpc>
            </a:pPr>
            <a:r>
              <a:rPr lang="en-US" sz="1100" dirty="0">
                <a:solidFill>
                  <a:schemeClr val="accent1">
                    <a:lumMod val="50000"/>
                  </a:schemeClr>
                </a:solidFill>
                <a:latin typeface="Roboto" pitchFamily="34" charset="0"/>
                <a:ea typeface="Roboto" pitchFamily="34" charset="-122"/>
                <a:cs typeface="Roboto" pitchFamily="34" charset="-120"/>
              </a:rPr>
              <a:t>A NETWORK OF LEADING SDISTRIBUTION COMPANIES</a:t>
            </a:r>
          </a:p>
        </p:txBody>
      </p:sp>
      <p:sp>
        <p:nvSpPr>
          <p:cNvPr id="13" name="Rounded Rectangle 12">
            <a:extLst>
              <a:ext uri="{FF2B5EF4-FFF2-40B4-BE49-F238E27FC236}">
                <a16:creationId xmlns:a16="http://schemas.microsoft.com/office/drawing/2014/main" id="{FB45BE6C-9BA3-47FB-8F8C-1C1CB2FBE647}"/>
              </a:ext>
            </a:extLst>
          </p:cNvPr>
          <p:cNvSpPr/>
          <p:nvPr/>
        </p:nvSpPr>
        <p:spPr>
          <a:xfrm>
            <a:off x="8942188" y="1965750"/>
            <a:ext cx="2306537" cy="861536"/>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2000"/>
              </a:lnSpc>
            </a:pPr>
            <a:r>
              <a:rPr lang="en-US" sz="1100" dirty="0">
                <a:solidFill>
                  <a:schemeClr val="accent1">
                    <a:lumMod val="50000"/>
                  </a:schemeClr>
                </a:solidFill>
                <a:latin typeface="Roboto" pitchFamily="34" charset="0"/>
                <a:ea typeface="Roboto" pitchFamily="34" charset="-122"/>
                <a:cs typeface="Roboto" pitchFamily="34" charset="-120"/>
              </a:rPr>
              <a:t>A EUROPEAN VACCINE COMPANY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559098" y="998439"/>
            <a:ext cx="11073805" cy="598884"/>
          </a:xfrm>
          <a:prstGeom prst="rect">
            <a:avLst/>
          </a:prstGeom>
          <a:noFill/>
          <a:ln/>
        </p:spPr>
        <p:txBody>
          <a:bodyPr wrap="square" lIns="0" tIns="0" rIns="0" bIns="0" rtlCol="0" anchor="t"/>
          <a:lstStyle/>
          <a:p>
            <a:pPr>
              <a:lnSpc>
                <a:spcPts val="2333"/>
              </a:lnSpc>
            </a:pPr>
            <a:r>
              <a:rPr lang="en-US" sz="1875" dirty="0">
                <a:solidFill>
                  <a:srgbClr val="1B1B27"/>
                </a:solidFill>
                <a:latin typeface="Raleway" pitchFamily="34" charset="0"/>
                <a:ea typeface="Raleway" pitchFamily="34" charset="-122"/>
                <a:cs typeface="Raleway" pitchFamily="34" charset="-120"/>
              </a:rPr>
              <a:t>DVS is expanding its footprint in the pharmaceutical space through high-value partnerships and strategic regional operations:</a:t>
            </a:r>
            <a:endParaRPr lang="en-US" sz="1875" dirty="0"/>
          </a:p>
        </p:txBody>
      </p:sp>
      <p:sp>
        <p:nvSpPr>
          <p:cNvPr id="4" name="Text 2"/>
          <p:cNvSpPr/>
          <p:nvPr/>
        </p:nvSpPr>
        <p:spPr>
          <a:xfrm>
            <a:off x="559098" y="2789596"/>
            <a:ext cx="2476103" cy="3067050"/>
          </a:xfrm>
          <a:prstGeom prst="rect">
            <a:avLst/>
          </a:prstGeom>
          <a:noFill/>
          <a:ln/>
        </p:spPr>
        <p:txBody>
          <a:bodyPr wrap="square" lIns="0" tIns="0" rIns="0" bIns="0" rtlCol="0" anchor="t"/>
          <a:lstStyle/>
          <a:p>
            <a:pPr>
              <a:lnSpc>
                <a:spcPts val="2000"/>
              </a:lnSpc>
            </a:pPr>
            <a:r>
              <a:rPr lang="en-US" sz="1200" dirty="0">
                <a:solidFill>
                  <a:schemeClr val="accent1">
                    <a:lumMod val="50000"/>
                  </a:schemeClr>
                </a:solidFill>
                <a:latin typeface="Roboto" pitchFamily="34" charset="0"/>
                <a:ea typeface="Roboto" pitchFamily="34" charset="-122"/>
                <a:cs typeface="Roboto" pitchFamily="34" charset="-120"/>
              </a:rPr>
              <a:t>MedServe (Kinshasa &amp; Dubai): Through a joint venture, DVS and </a:t>
            </a:r>
            <a:r>
              <a:rPr lang="en-US" sz="1200" dirty="0" err="1">
                <a:solidFill>
                  <a:schemeClr val="accent1">
                    <a:lumMod val="50000"/>
                  </a:schemeClr>
                </a:solidFill>
                <a:latin typeface="Roboto" pitchFamily="34" charset="0"/>
                <a:ea typeface="Roboto" pitchFamily="34" charset="-122"/>
                <a:cs typeface="Roboto" pitchFamily="34" charset="-120"/>
              </a:rPr>
              <a:t>MediServe</a:t>
            </a:r>
            <a:r>
              <a:rPr lang="en-US" sz="1200" dirty="0">
                <a:solidFill>
                  <a:schemeClr val="accent1">
                    <a:lumMod val="50000"/>
                  </a:schemeClr>
                </a:solidFill>
                <a:latin typeface="Roboto" pitchFamily="34" charset="0"/>
                <a:ea typeface="Roboto" pitchFamily="34" charset="-122"/>
                <a:cs typeface="Roboto" pitchFamily="34" charset="-120"/>
              </a:rPr>
              <a:t>, , a Leading DRC Distribution company collaborate to supply branded pharmaceutical products across THE DRC. DVS manages product sourcing and registration; MedServe handles importation, logistics, sales, and distribution—ensuring reliable supply to patients.</a:t>
            </a:r>
            <a:endParaRPr lang="en-US" sz="1200" dirty="0">
              <a:solidFill>
                <a:schemeClr val="accent1">
                  <a:lumMod val="50000"/>
                </a:schemeClr>
              </a:solidFill>
            </a:endParaRPr>
          </a:p>
        </p:txBody>
      </p:sp>
      <p:sp>
        <p:nvSpPr>
          <p:cNvPr id="5" name="Text 3"/>
          <p:cNvSpPr/>
          <p:nvPr/>
        </p:nvSpPr>
        <p:spPr>
          <a:xfrm>
            <a:off x="3431282" y="2789596"/>
            <a:ext cx="2476103" cy="2300288"/>
          </a:xfrm>
          <a:prstGeom prst="rect">
            <a:avLst/>
          </a:prstGeom>
          <a:noFill/>
          <a:ln/>
        </p:spPr>
        <p:txBody>
          <a:bodyPr wrap="square" lIns="0" tIns="0" rIns="0" bIns="0" rtlCol="0" anchor="t"/>
          <a:lstStyle/>
          <a:p>
            <a:pPr>
              <a:lnSpc>
                <a:spcPts val="2000"/>
              </a:lnSpc>
            </a:pPr>
            <a:r>
              <a:rPr lang="en-US" sz="1200" dirty="0">
                <a:solidFill>
                  <a:schemeClr val="accent1">
                    <a:lumMod val="50000"/>
                  </a:schemeClr>
                </a:solidFill>
                <a:latin typeface="Roboto" pitchFamily="34" charset="0"/>
                <a:ea typeface="Roboto" pitchFamily="34" charset="-122"/>
                <a:cs typeface="Roboto" pitchFamily="34" charset="-120"/>
              </a:rPr>
              <a:t>DVS ACTS AS THE COMPANY’S COMMERCIAL PARTNER TO EXPAND ITS RESPIRATORY, DERMATOLOGY, AND BIOLOGICALS PORTFOLIO INTO NEW INTERNATIONAL MARKETS. IN PARALLEL, DVS SUPPORTS THE COMPANY IN THE DEVELOPMENT OF ITS VACCINES PORTFOLIO FOR THE ARGENTINIAN AND BROADER LATAM REGION.</a:t>
            </a:r>
            <a:endParaRPr lang="en-US" sz="1200" dirty="0">
              <a:solidFill>
                <a:schemeClr val="accent1">
                  <a:lumMod val="50000"/>
                </a:schemeClr>
              </a:solidFill>
            </a:endParaRPr>
          </a:p>
        </p:txBody>
      </p:sp>
      <p:sp>
        <p:nvSpPr>
          <p:cNvPr id="6" name="Text 4"/>
          <p:cNvSpPr/>
          <p:nvPr/>
        </p:nvSpPr>
        <p:spPr>
          <a:xfrm>
            <a:off x="6303467" y="2789596"/>
            <a:ext cx="2476103" cy="1789113"/>
          </a:xfrm>
          <a:prstGeom prst="rect">
            <a:avLst/>
          </a:prstGeom>
          <a:noFill/>
          <a:ln/>
        </p:spPr>
        <p:txBody>
          <a:bodyPr wrap="square" lIns="0" tIns="0" rIns="0" bIns="0" rtlCol="0" anchor="t"/>
          <a:lstStyle/>
          <a:p>
            <a:pPr>
              <a:lnSpc>
                <a:spcPts val="2000"/>
              </a:lnSpc>
            </a:pPr>
            <a:r>
              <a:rPr lang="en-US" sz="1200" dirty="0">
                <a:solidFill>
                  <a:schemeClr val="accent1">
                    <a:lumMod val="50000"/>
                  </a:schemeClr>
                </a:solidFill>
                <a:latin typeface="Roboto" pitchFamily="34" charset="0"/>
                <a:ea typeface="Roboto" pitchFamily="34" charset="-122"/>
                <a:cs typeface="Roboto" pitchFamily="34" charset="-120"/>
              </a:rPr>
              <a:t>MEDIS (B2B DIVISION OF A LEADING EUROPEAN PHARMACEUTICAL GROUP): DVS FACILITATES B2B CONTRACTS BETWEEN MEDIS AND INDUSTRIAL CLIENTS, SUPPORTING THE OUT-LICENSING AND SUPPLY OF AN E-CTD WIDE PORTFOLIO OF PHARMACEUTICAL AND BIOLOGICALPRODUCTS.</a:t>
            </a:r>
            <a:endParaRPr lang="en-US" sz="1200" dirty="0">
              <a:solidFill>
                <a:schemeClr val="accent1">
                  <a:lumMod val="50000"/>
                </a:schemeClr>
              </a:solidFill>
            </a:endParaRPr>
          </a:p>
        </p:txBody>
      </p:sp>
      <p:sp>
        <p:nvSpPr>
          <p:cNvPr id="7" name="Text 5"/>
          <p:cNvSpPr/>
          <p:nvPr/>
        </p:nvSpPr>
        <p:spPr>
          <a:xfrm>
            <a:off x="9175651" y="2789595"/>
            <a:ext cx="2476103" cy="2640533"/>
          </a:xfrm>
          <a:prstGeom prst="rect">
            <a:avLst/>
          </a:prstGeom>
          <a:noFill/>
          <a:ln/>
        </p:spPr>
        <p:txBody>
          <a:bodyPr wrap="square" lIns="0" tIns="0" rIns="0" bIns="0" rtlCol="0" anchor="t"/>
          <a:lstStyle/>
          <a:p>
            <a:pPr>
              <a:lnSpc>
                <a:spcPts val="2000"/>
              </a:lnSpc>
            </a:pPr>
            <a:endParaRPr lang="en-US" sz="1200" dirty="0">
              <a:solidFill>
                <a:schemeClr val="accent1">
                  <a:lumMod val="50000"/>
                </a:schemeClr>
              </a:solidFill>
            </a:endParaRPr>
          </a:p>
        </p:txBody>
      </p:sp>
      <p:pic>
        <p:nvPicPr>
          <p:cNvPr id="8" name="Image 0" descr="preencoded.png"/>
          <p:cNvPicPr>
            <a:picLocks noChangeAspect="1"/>
          </p:cNvPicPr>
          <p:nvPr/>
        </p:nvPicPr>
        <p:blipFill>
          <a:blip r:embed="rId3"/>
          <a:stretch>
            <a:fillRect/>
          </a:stretch>
        </p:blipFill>
        <p:spPr>
          <a:xfrm>
            <a:off x="11108680" y="90836"/>
            <a:ext cx="1048444" cy="1048444"/>
          </a:xfrm>
          <a:prstGeom prst="rect">
            <a:avLst/>
          </a:prstGeom>
        </p:spPr>
      </p:pic>
      <p:pic>
        <p:nvPicPr>
          <p:cNvPr id="2050" name="Picture 2" descr="logo-medis - Labatec">
            <a:extLst>
              <a:ext uri="{FF2B5EF4-FFF2-40B4-BE49-F238E27FC236}">
                <a16:creationId xmlns:a16="http://schemas.microsoft.com/office/drawing/2014/main" id="{72945162-63D5-C601-25AF-42EAE14DF0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109" b="32143"/>
          <a:stretch/>
        </p:blipFill>
        <p:spPr bwMode="auto">
          <a:xfrm>
            <a:off x="6303467" y="2038808"/>
            <a:ext cx="1586523" cy="5988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439F680-C60A-0F03-2DC0-F9FAD7B93A1E}"/>
              </a:ext>
            </a:extLst>
          </p:cNvPr>
          <p:cNvPicPr>
            <a:picLocks noChangeAspect="1"/>
          </p:cNvPicPr>
          <p:nvPr/>
        </p:nvPicPr>
        <p:blipFill>
          <a:blip r:embed="rId5"/>
          <a:stretch>
            <a:fillRect/>
          </a:stretch>
        </p:blipFill>
        <p:spPr>
          <a:xfrm>
            <a:off x="495037" y="1809876"/>
            <a:ext cx="965664" cy="918172"/>
          </a:xfrm>
          <a:prstGeom prst="rect">
            <a:avLst/>
          </a:prstGeom>
        </p:spPr>
      </p:pic>
      <p:sp>
        <p:nvSpPr>
          <p:cNvPr id="12" name="TextBox 11">
            <a:extLst>
              <a:ext uri="{FF2B5EF4-FFF2-40B4-BE49-F238E27FC236}">
                <a16:creationId xmlns:a16="http://schemas.microsoft.com/office/drawing/2014/main" id="{47AE59DF-1C66-9EFD-B7E3-98B71660475B}"/>
              </a:ext>
            </a:extLst>
          </p:cNvPr>
          <p:cNvSpPr txBox="1"/>
          <p:nvPr/>
        </p:nvSpPr>
        <p:spPr>
          <a:xfrm>
            <a:off x="1446068" y="2197740"/>
            <a:ext cx="1477285" cy="400110"/>
          </a:xfrm>
          <a:prstGeom prst="rect">
            <a:avLst/>
          </a:prstGeom>
          <a:noFill/>
        </p:spPr>
        <p:txBody>
          <a:bodyPr wrap="square" rtlCol="0">
            <a:spAutoFit/>
          </a:bodyPr>
          <a:lstStyle/>
          <a:p>
            <a:r>
              <a:rPr lang="en-GB" sz="2000" dirty="0">
                <a:solidFill>
                  <a:schemeClr val="accent1">
                    <a:lumMod val="50000"/>
                  </a:schemeClr>
                </a:solidFill>
              </a:rPr>
              <a:t>mediserve</a:t>
            </a:r>
          </a:p>
        </p:txBody>
      </p:sp>
      <p:pic>
        <p:nvPicPr>
          <p:cNvPr id="13" name="Picture 12">
            <a:extLst>
              <a:ext uri="{FF2B5EF4-FFF2-40B4-BE49-F238E27FC236}">
                <a16:creationId xmlns:a16="http://schemas.microsoft.com/office/drawing/2014/main" id="{654C303A-62CD-DE88-5F53-95D54C70125F}"/>
              </a:ext>
            </a:extLst>
          </p:cNvPr>
          <p:cNvPicPr>
            <a:picLocks noChangeAspect="1"/>
          </p:cNvPicPr>
          <p:nvPr/>
        </p:nvPicPr>
        <p:blipFill rotWithShape="1">
          <a:blip r:embed="rId6"/>
          <a:srcRect l="-9075" t="2995" r="47435" b="-1"/>
          <a:stretch/>
        </p:blipFill>
        <p:spPr bwMode="auto">
          <a:xfrm>
            <a:off x="76873" y="458345"/>
            <a:ext cx="1652158" cy="409496"/>
          </a:xfrm>
          <a:prstGeom prst="rect">
            <a:avLst/>
          </a:prstGeom>
          <a:ln>
            <a:noFill/>
          </a:ln>
          <a:extLst>
            <a:ext uri="{53640926-AAD7-44D8-BBD7-CCE9431645EC}">
              <a14:shadowObscured xmlns:a14="http://schemas.microsoft.com/office/drawing/2010/main"/>
            </a:ext>
          </a:extLst>
        </p:spPr>
      </p:pic>
      <p:sp>
        <p:nvSpPr>
          <p:cNvPr id="14" name="Text 0">
            <a:extLst>
              <a:ext uri="{FF2B5EF4-FFF2-40B4-BE49-F238E27FC236}">
                <a16:creationId xmlns:a16="http://schemas.microsoft.com/office/drawing/2014/main" id="{13CA0A31-ACFF-0C2C-8B45-CFBEF5B4C55C}"/>
              </a:ext>
            </a:extLst>
          </p:cNvPr>
          <p:cNvSpPr/>
          <p:nvPr/>
        </p:nvSpPr>
        <p:spPr>
          <a:xfrm>
            <a:off x="513557" y="521891"/>
            <a:ext cx="9854332" cy="366812"/>
          </a:xfrm>
          <a:prstGeom prst="rect">
            <a:avLst/>
          </a:prstGeom>
          <a:noFill/>
          <a:ln/>
        </p:spPr>
        <p:txBody>
          <a:bodyPr wrap="none" lIns="0" tIns="0" rIns="0" bIns="0" rtlCol="0" anchor="t"/>
          <a:lstStyle/>
          <a:p>
            <a:pPr>
              <a:lnSpc>
                <a:spcPts val="2875"/>
              </a:lnSpc>
            </a:pPr>
            <a:r>
              <a:rPr lang="en-US" sz="2292" dirty="0">
                <a:solidFill>
                  <a:srgbClr val="1B1B27"/>
                </a:solidFill>
                <a:latin typeface="Raleway" pitchFamily="34" charset="0"/>
                <a:ea typeface="Raleway" pitchFamily="34" charset="-122"/>
                <a:cs typeface="Raleway" pitchFamily="34" charset="-120"/>
              </a:rPr>
              <a:t>                 Collaborations, Growth Engines – Biologicals &amp; Pharmaceuticals</a:t>
            </a:r>
            <a:endParaRPr lang="en-US" sz="2292" dirty="0"/>
          </a:p>
        </p:txBody>
      </p:sp>
      <p:sp>
        <p:nvSpPr>
          <p:cNvPr id="2" name="Rounded Rectangle 1">
            <a:extLst>
              <a:ext uri="{FF2B5EF4-FFF2-40B4-BE49-F238E27FC236}">
                <a16:creationId xmlns:a16="http://schemas.microsoft.com/office/drawing/2014/main" id="{F7C80981-26FB-C407-2B8A-F9CBB022D9DF}"/>
              </a:ext>
            </a:extLst>
          </p:cNvPr>
          <p:cNvSpPr/>
          <p:nvPr/>
        </p:nvSpPr>
        <p:spPr>
          <a:xfrm>
            <a:off x="3359744" y="1707060"/>
            <a:ext cx="2306537" cy="861536"/>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2000"/>
              </a:lnSpc>
            </a:pPr>
            <a:r>
              <a:rPr lang="en-US" sz="1100" dirty="0">
                <a:solidFill>
                  <a:schemeClr val="accent1">
                    <a:lumMod val="50000"/>
                  </a:schemeClr>
                </a:solidFill>
                <a:latin typeface="Roboto" pitchFamily="34" charset="0"/>
                <a:ea typeface="Roboto" pitchFamily="34" charset="-122"/>
                <a:cs typeface="Roboto" pitchFamily="34" charset="-120"/>
              </a:rPr>
              <a:t>A LEADING BIOTECHNOLOGY AND PHARMACEUTICAL COMPANY IN ARGENTINA:</a:t>
            </a:r>
          </a:p>
        </p:txBody>
      </p:sp>
      <p:sp>
        <p:nvSpPr>
          <p:cNvPr id="9" name="Rounded Rectangle 8">
            <a:extLst>
              <a:ext uri="{FF2B5EF4-FFF2-40B4-BE49-F238E27FC236}">
                <a16:creationId xmlns:a16="http://schemas.microsoft.com/office/drawing/2014/main" id="{012FA791-BAF4-F9DF-5E92-15C8473D4369}"/>
              </a:ext>
            </a:extLst>
          </p:cNvPr>
          <p:cNvSpPr/>
          <p:nvPr/>
        </p:nvSpPr>
        <p:spPr>
          <a:xfrm>
            <a:off x="9046395" y="1838194"/>
            <a:ext cx="2306537" cy="861536"/>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2000"/>
              </a:lnSpc>
            </a:pPr>
            <a:r>
              <a:rPr lang="en-US" sz="1100" dirty="0">
                <a:solidFill>
                  <a:schemeClr val="accent1">
                    <a:lumMod val="50000"/>
                  </a:schemeClr>
                </a:solidFill>
                <a:latin typeface="Roboto" pitchFamily="34" charset="0"/>
                <a:ea typeface="Roboto" pitchFamily="34" charset="-122"/>
                <a:cs typeface="Roboto" pitchFamily="34" charset="-120"/>
              </a:rPr>
              <a:t>A LEADING PHARMACEUTICAL AND HEALTHCARE GROUP – BELGIUM:</a:t>
            </a:r>
          </a:p>
        </p:txBody>
      </p:sp>
      <p:sp>
        <p:nvSpPr>
          <p:cNvPr id="10" name="Text 4">
            <a:extLst>
              <a:ext uri="{FF2B5EF4-FFF2-40B4-BE49-F238E27FC236}">
                <a16:creationId xmlns:a16="http://schemas.microsoft.com/office/drawing/2014/main" id="{6462D2D1-B3D4-FCF5-BC92-48A68B0F8EFC}"/>
              </a:ext>
            </a:extLst>
          </p:cNvPr>
          <p:cNvSpPr/>
          <p:nvPr/>
        </p:nvSpPr>
        <p:spPr>
          <a:xfrm>
            <a:off x="9046395" y="2789596"/>
            <a:ext cx="2476103" cy="1789113"/>
          </a:xfrm>
          <a:prstGeom prst="rect">
            <a:avLst/>
          </a:prstGeom>
          <a:noFill/>
          <a:ln/>
        </p:spPr>
        <p:txBody>
          <a:bodyPr wrap="square" lIns="0" tIns="0" rIns="0" bIns="0" rtlCol="0" anchor="t"/>
          <a:lstStyle/>
          <a:p>
            <a:pPr>
              <a:lnSpc>
                <a:spcPts val="2000"/>
              </a:lnSpc>
            </a:pPr>
            <a:r>
              <a:rPr lang="en-US" sz="1200" dirty="0">
                <a:solidFill>
                  <a:schemeClr val="accent1">
                    <a:lumMod val="50000"/>
                  </a:schemeClr>
                </a:solidFill>
                <a:latin typeface="Roboto" pitchFamily="34" charset="0"/>
                <a:ea typeface="Roboto" pitchFamily="34" charset="-122"/>
                <a:cs typeface="Roboto" pitchFamily="34" charset="-120"/>
              </a:rPr>
              <a:t>DVS IS THE OFFICIAL AGENT IN THE DRC FOR THIS GROUP, WHICH SUPPLIES A BROAD PORTFOLIO OF PHARMACEUTICAL AND MEDICAL PRODUCTS TO THE PUBLIC SECTOR, REINFORCING DVS’S POSITION IN PUBLIC HEALTH PROCUREMENT AND LOGISTICS.</a:t>
            </a:r>
            <a:endParaRPr lang="en-US" sz="1200" dirty="0">
              <a:solidFill>
                <a:schemeClr val="accent1">
                  <a:lumMod val="5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2809709"/>
            <a:ext cx="10869018" cy="1181298"/>
          </a:xfrm>
          <a:prstGeom prst="rect">
            <a:avLst/>
          </a:prstGeom>
          <a:noFill/>
          <a:ln/>
        </p:spPr>
        <p:txBody>
          <a:bodyPr wrap="square" lIns="0" tIns="0" rIns="0" bIns="0" rtlCol="0" anchor="t"/>
          <a:lstStyle/>
          <a:p>
            <a:pPr>
              <a:lnSpc>
                <a:spcPts val="4625"/>
              </a:lnSpc>
            </a:pPr>
            <a:r>
              <a:rPr lang="en-US" sz="3708" dirty="0">
                <a:solidFill>
                  <a:srgbClr val="1B1B27"/>
                </a:solidFill>
                <a:latin typeface="Raleway" pitchFamily="34" charset="0"/>
                <a:ea typeface="Raleway" pitchFamily="34" charset="-122"/>
                <a:cs typeface="Raleway" pitchFamily="34" charset="-120"/>
              </a:rPr>
              <a:t>               simple Business Model</a:t>
            </a:r>
            <a:endParaRPr lang="en-US" sz="3708" dirty="0"/>
          </a:p>
        </p:txBody>
      </p:sp>
      <p:sp>
        <p:nvSpPr>
          <p:cNvPr id="3" name="Text 1"/>
          <p:cNvSpPr/>
          <p:nvPr/>
        </p:nvSpPr>
        <p:spPr>
          <a:xfrm>
            <a:off x="661492" y="3567171"/>
            <a:ext cx="10869018" cy="1209675"/>
          </a:xfrm>
          <a:prstGeom prst="rect">
            <a:avLst/>
          </a:prstGeom>
          <a:noFill/>
          <a:ln/>
        </p:spPr>
        <p:txBody>
          <a:bodyPr wrap="square" lIns="0" tIns="0" rIns="0" bIns="0" rtlCol="0" anchor="t"/>
          <a:lstStyle/>
          <a:p>
            <a:pPr marL="285739" indent="-285739">
              <a:lnSpc>
                <a:spcPts val="2375"/>
              </a:lnSpc>
              <a:buSzPct val="100000"/>
              <a:buChar char="•"/>
            </a:pPr>
            <a:r>
              <a:rPr lang="en-US" sz="1400" dirty="0">
                <a:solidFill>
                  <a:schemeClr val="accent1">
                    <a:lumMod val="50000"/>
                  </a:schemeClr>
                </a:solidFill>
                <a:latin typeface="Roboto" pitchFamily="34" charset="0"/>
                <a:ea typeface="Roboto" pitchFamily="34" charset="-122"/>
                <a:cs typeface="Roboto" pitchFamily="34" charset="-120"/>
              </a:rPr>
              <a:t>DVS offers a robust value proposition to principals and partners, emphasizing the development of business solutions, strategic planning, alliances and partnerships across multiple markets with a single contract. By fostering strategic collaborations with institutions, private companies and in certain cases with Governments,  DVS ensures growth aligned with agreed business objectives, driving impactful business development and commercial strategies.</a:t>
            </a:r>
            <a:endParaRPr lang="en-US" sz="1400" dirty="0">
              <a:solidFill>
                <a:schemeClr val="accent1">
                  <a:lumMod val="50000"/>
                </a:schemeClr>
              </a:solidFill>
            </a:endParaRPr>
          </a:p>
        </p:txBody>
      </p:sp>
      <p:sp>
        <p:nvSpPr>
          <p:cNvPr id="4" name="Text 2"/>
          <p:cNvSpPr/>
          <p:nvPr/>
        </p:nvSpPr>
        <p:spPr>
          <a:xfrm>
            <a:off x="661492" y="4913265"/>
            <a:ext cx="10869018" cy="604838"/>
          </a:xfrm>
          <a:prstGeom prst="rect">
            <a:avLst/>
          </a:prstGeom>
          <a:noFill/>
          <a:ln/>
        </p:spPr>
        <p:txBody>
          <a:bodyPr wrap="square" lIns="0" tIns="0" rIns="0" bIns="0" rtlCol="0" anchor="t"/>
          <a:lstStyle/>
          <a:p>
            <a:pPr marL="285739" indent="-285739">
              <a:lnSpc>
                <a:spcPts val="2375"/>
              </a:lnSpc>
              <a:buSzPct val="100000"/>
              <a:buChar char="•"/>
            </a:pPr>
            <a:r>
              <a:rPr lang="en-US" sz="1400" dirty="0">
                <a:solidFill>
                  <a:schemeClr val="accent1">
                    <a:lumMod val="50000"/>
                  </a:schemeClr>
                </a:solidFill>
                <a:latin typeface="Roboto" pitchFamily="34" charset="0"/>
                <a:ea typeface="Roboto" pitchFamily="34" charset="-122"/>
                <a:cs typeface="Roboto" pitchFamily="34" charset="-120"/>
              </a:rPr>
              <a:t>DVS operates as business partners, with a business model based on retainer, success fees and commissions, dedicated to developing together the international footprint and portfolio of small to mid-size companies in the healthcare sector. </a:t>
            </a:r>
            <a:endParaRPr lang="en-US" sz="1400" dirty="0">
              <a:solidFill>
                <a:schemeClr val="accent1">
                  <a:lumMod val="50000"/>
                </a:schemeClr>
              </a:solidFill>
            </a:endParaRPr>
          </a:p>
        </p:txBody>
      </p:sp>
      <p:pic>
        <p:nvPicPr>
          <p:cNvPr id="6" name="Image 0" descr="preencoded.png">
            <a:extLst>
              <a:ext uri="{FF2B5EF4-FFF2-40B4-BE49-F238E27FC236}">
                <a16:creationId xmlns:a16="http://schemas.microsoft.com/office/drawing/2014/main" id="{263957F0-6AC7-ED54-21F5-19413166AD99}"/>
              </a:ext>
            </a:extLst>
          </p:cNvPr>
          <p:cNvPicPr>
            <a:picLocks noChangeAspect="1"/>
          </p:cNvPicPr>
          <p:nvPr/>
        </p:nvPicPr>
        <p:blipFill>
          <a:blip r:embed="rId3"/>
          <a:stretch>
            <a:fillRect/>
          </a:stretch>
        </p:blipFill>
        <p:spPr>
          <a:xfrm>
            <a:off x="0" y="0"/>
            <a:ext cx="12192000" cy="2362696"/>
          </a:xfrm>
          <a:prstGeom prst="rect">
            <a:avLst/>
          </a:prstGeom>
        </p:spPr>
      </p:pic>
      <p:pic>
        <p:nvPicPr>
          <p:cNvPr id="7" name="Picture 6">
            <a:extLst>
              <a:ext uri="{FF2B5EF4-FFF2-40B4-BE49-F238E27FC236}">
                <a16:creationId xmlns:a16="http://schemas.microsoft.com/office/drawing/2014/main" id="{1A0E9372-B319-4A48-987F-AE2187B72464}"/>
              </a:ext>
            </a:extLst>
          </p:cNvPr>
          <p:cNvPicPr>
            <a:picLocks noChangeAspect="1"/>
          </p:cNvPicPr>
          <p:nvPr/>
        </p:nvPicPr>
        <p:blipFill rotWithShape="1">
          <a:blip r:embed="rId4"/>
          <a:srcRect l="-9075" t="2995" r="47435" b="-1"/>
          <a:stretch/>
        </p:blipFill>
        <p:spPr bwMode="auto">
          <a:xfrm>
            <a:off x="417893" y="2804043"/>
            <a:ext cx="1963991" cy="486786"/>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alphaModFix amt="39000"/>
          </a:blip>
          <a:stretch>
            <a:fillRect/>
          </a:stretch>
        </p:blipFill>
        <p:spPr>
          <a:xfrm>
            <a:off x="0" y="0"/>
            <a:ext cx="4572000" cy="6858000"/>
          </a:xfrm>
          <a:prstGeom prst="rect">
            <a:avLst/>
          </a:prstGeom>
        </p:spPr>
      </p:pic>
      <p:sp>
        <p:nvSpPr>
          <p:cNvPr id="3" name="Text 0"/>
          <p:cNvSpPr/>
          <p:nvPr/>
        </p:nvSpPr>
        <p:spPr>
          <a:xfrm>
            <a:off x="5138639" y="519708"/>
            <a:ext cx="4047828" cy="506016"/>
          </a:xfrm>
          <a:prstGeom prst="rect">
            <a:avLst/>
          </a:prstGeom>
          <a:noFill/>
          <a:ln/>
        </p:spPr>
        <p:txBody>
          <a:bodyPr wrap="none" lIns="0" tIns="0" rIns="0" bIns="0" rtlCol="0" anchor="t"/>
          <a:lstStyle/>
          <a:p>
            <a:pPr>
              <a:lnSpc>
                <a:spcPts val="3958"/>
              </a:lnSpc>
            </a:pPr>
            <a:r>
              <a:rPr lang="en-US" sz="3167" dirty="0">
                <a:solidFill>
                  <a:srgbClr val="1B1B27"/>
                </a:solidFill>
                <a:latin typeface="Raleway" pitchFamily="34" charset="0"/>
                <a:ea typeface="Raleway" pitchFamily="34" charset="-122"/>
                <a:cs typeface="Raleway" pitchFamily="34" charset="-120"/>
              </a:rPr>
              <a:t>Doronn Victor Sitruk</a:t>
            </a:r>
            <a:endParaRPr lang="en-US" sz="3167" dirty="0"/>
          </a:p>
        </p:txBody>
      </p:sp>
      <p:sp>
        <p:nvSpPr>
          <p:cNvPr id="4" name="Text 1"/>
          <p:cNvSpPr/>
          <p:nvPr/>
        </p:nvSpPr>
        <p:spPr>
          <a:xfrm>
            <a:off x="5138639" y="1268512"/>
            <a:ext cx="2023864" cy="253008"/>
          </a:xfrm>
          <a:prstGeom prst="rect">
            <a:avLst/>
          </a:prstGeom>
          <a:noFill/>
          <a:ln/>
        </p:spPr>
        <p:txBody>
          <a:bodyPr wrap="none" lIns="0" tIns="0" rIns="0" bIns="0" rtlCol="0" anchor="t"/>
          <a:lstStyle/>
          <a:p>
            <a:pPr>
              <a:lnSpc>
                <a:spcPts val="1958"/>
              </a:lnSpc>
            </a:pPr>
            <a:r>
              <a:rPr lang="en-US" sz="1583" dirty="0">
                <a:solidFill>
                  <a:srgbClr val="1B1B27"/>
                </a:solidFill>
                <a:latin typeface="Raleway" pitchFamily="34" charset="0"/>
                <a:ea typeface="Raleway" pitchFamily="34" charset="-122"/>
                <a:cs typeface="Raleway" pitchFamily="34" charset="-120"/>
              </a:rPr>
              <a:t>Co-Founder, Partner Commercial Strategy &amp; Market Access</a:t>
            </a:r>
            <a:endParaRPr lang="en-US" sz="1583" dirty="0"/>
          </a:p>
        </p:txBody>
      </p:sp>
      <p:sp>
        <p:nvSpPr>
          <p:cNvPr id="5" name="Text 2"/>
          <p:cNvSpPr/>
          <p:nvPr/>
        </p:nvSpPr>
        <p:spPr>
          <a:xfrm>
            <a:off x="5138639" y="1764308"/>
            <a:ext cx="6486723" cy="1295301"/>
          </a:xfrm>
          <a:prstGeom prst="rect">
            <a:avLst/>
          </a:prstGeom>
          <a:noFill/>
          <a:ln/>
        </p:spPr>
        <p:txBody>
          <a:bodyPr wrap="square" lIns="0" tIns="0" rIns="0" bIns="0" rtlCol="0" anchor="t"/>
          <a:lstStyle/>
          <a:p>
            <a:pPr marL="285739" indent="-285739">
              <a:lnSpc>
                <a:spcPts val="2000"/>
              </a:lnSpc>
              <a:buSzPct val="100000"/>
              <a:buChar char="•"/>
            </a:pPr>
            <a:r>
              <a:rPr lang="en-US" sz="1200" dirty="0">
                <a:solidFill>
                  <a:schemeClr val="accent1">
                    <a:lumMod val="50000"/>
                  </a:schemeClr>
                </a:solidFill>
                <a:latin typeface="Roboto" pitchFamily="34" charset="0"/>
                <a:ea typeface="Roboto" pitchFamily="34" charset="-122"/>
                <a:cs typeface="Roboto" pitchFamily="34" charset="-120"/>
              </a:rPr>
              <a:t>a seasoned Business Development professional with over 30 years of international experience in the healthcare industry, including Vaccines and Pharmaceuticals sectors, having worked for prominent companies such as GSK, Novo Nordisk, Eli Lilly, Schering-Plough, and Teva. His career spans across Europe, the USA, and the International regions, with a specialized focus on business development,  commercial strategy and Market Access</a:t>
            </a:r>
            <a:endParaRPr lang="en-US" sz="1200" dirty="0">
              <a:solidFill>
                <a:schemeClr val="accent1">
                  <a:lumMod val="50000"/>
                </a:schemeClr>
              </a:solidFill>
            </a:endParaRPr>
          </a:p>
        </p:txBody>
      </p:sp>
      <p:sp>
        <p:nvSpPr>
          <p:cNvPr id="6" name="Text 3"/>
          <p:cNvSpPr/>
          <p:nvPr/>
        </p:nvSpPr>
        <p:spPr>
          <a:xfrm>
            <a:off x="5138639" y="3304153"/>
            <a:ext cx="6486723" cy="1295301"/>
          </a:xfrm>
          <a:prstGeom prst="rect">
            <a:avLst/>
          </a:prstGeom>
          <a:noFill/>
          <a:ln/>
        </p:spPr>
        <p:txBody>
          <a:bodyPr wrap="square" lIns="0" tIns="0" rIns="0" bIns="0" rtlCol="0" anchor="t"/>
          <a:lstStyle/>
          <a:p>
            <a:pPr marL="285739" indent="-285739">
              <a:lnSpc>
                <a:spcPts val="2000"/>
              </a:lnSpc>
              <a:buSzPct val="100000"/>
              <a:buChar char="•"/>
            </a:pPr>
            <a:r>
              <a:rPr lang="en-US" sz="1200" dirty="0">
                <a:solidFill>
                  <a:schemeClr val="accent1">
                    <a:lumMod val="50000"/>
                  </a:schemeClr>
                </a:solidFill>
                <a:latin typeface="Roboto" pitchFamily="34" charset="0"/>
                <a:ea typeface="Roboto" pitchFamily="34" charset="-122"/>
                <a:cs typeface="Roboto" pitchFamily="34" charset="-120"/>
              </a:rPr>
              <a:t>At GSK, Doronn served as the Vaccines International Franchise Head, overseeing influenza, travel vaccines, adult and adolescent vaccines. The scope included MENA LATAM CANADA and ASIA. Before that, he led Commercial Strategy in China and supported selected markets in APAC, including Hong Kong, Taiwan, and South Korea, on numerous strategic projects.</a:t>
            </a:r>
            <a:endParaRPr lang="en-US" sz="1200" dirty="0">
              <a:solidFill>
                <a:schemeClr val="accent1">
                  <a:lumMod val="50000"/>
                </a:schemeClr>
              </a:solidFill>
            </a:endParaRPr>
          </a:p>
        </p:txBody>
      </p:sp>
      <p:sp>
        <p:nvSpPr>
          <p:cNvPr id="7" name="Text 4"/>
          <p:cNvSpPr/>
          <p:nvPr/>
        </p:nvSpPr>
        <p:spPr>
          <a:xfrm>
            <a:off x="5138639" y="4468218"/>
            <a:ext cx="6486723" cy="1036241"/>
          </a:xfrm>
          <a:prstGeom prst="rect">
            <a:avLst/>
          </a:prstGeom>
          <a:noFill/>
          <a:ln/>
        </p:spPr>
        <p:txBody>
          <a:bodyPr wrap="square" lIns="0" tIns="0" rIns="0" bIns="0" rtlCol="0" anchor="t"/>
          <a:lstStyle/>
          <a:p>
            <a:pPr marL="285739" indent="-285739">
              <a:lnSpc>
                <a:spcPts val="2000"/>
              </a:lnSpc>
              <a:buSzPct val="100000"/>
              <a:buChar char="•"/>
            </a:pPr>
            <a:r>
              <a:rPr lang="en-US" sz="1200" dirty="0">
                <a:solidFill>
                  <a:schemeClr val="accent1">
                    <a:lumMod val="50000"/>
                  </a:schemeClr>
                </a:solidFill>
                <a:latin typeface="Roboto" pitchFamily="34" charset="0"/>
                <a:ea typeface="Roboto" pitchFamily="34" charset="-122"/>
                <a:cs typeface="Roboto" pitchFamily="34" charset="-120"/>
              </a:rPr>
              <a:t>Doronn has a notable track record of establishing successful international joint ventures and alliances, resulting in sustainable, win-win value creation. He has implemented balanced strategies and effective portfolio and supply chain systems in various international markets, especially in the Middle East and Africa.</a:t>
            </a:r>
            <a:endParaRPr lang="en-US" sz="1200" dirty="0">
              <a:solidFill>
                <a:schemeClr val="accent1">
                  <a:lumMod val="50000"/>
                </a:schemeClr>
              </a:solidFill>
            </a:endParaRPr>
          </a:p>
        </p:txBody>
      </p:sp>
      <p:sp>
        <p:nvSpPr>
          <p:cNvPr id="8" name="Text 5"/>
          <p:cNvSpPr/>
          <p:nvPr/>
        </p:nvSpPr>
        <p:spPr>
          <a:xfrm>
            <a:off x="5138639" y="5561112"/>
            <a:ext cx="6486723" cy="777181"/>
          </a:xfrm>
          <a:prstGeom prst="rect">
            <a:avLst/>
          </a:prstGeom>
          <a:noFill/>
          <a:ln/>
        </p:spPr>
        <p:txBody>
          <a:bodyPr wrap="square" lIns="0" tIns="0" rIns="0" bIns="0" rtlCol="0" anchor="t"/>
          <a:lstStyle/>
          <a:p>
            <a:pPr marL="285739" indent="-285739">
              <a:lnSpc>
                <a:spcPts val="2000"/>
              </a:lnSpc>
              <a:buSzPct val="100000"/>
              <a:buChar char="•"/>
            </a:pPr>
            <a:r>
              <a:rPr lang="en-US" sz="1200" dirty="0">
                <a:solidFill>
                  <a:schemeClr val="accent1">
                    <a:lumMod val="50000"/>
                  </a:schemeClr>
                </a:solidFill>
                <a:latin typeface="Roboto" pitchFamily="34" charset="0"/>
                <a:ea typeface="Roboto" pitchFamily="34" charset="-122"/>
                <a:cs typeface="Roboto" pitchFamily="34" charset="-120"/>
              </a:rPr>
              <a:t>Since 2016, Doronn has been the CO-founder of </a:t>
            </a:r>
            <a:r>
              <a:rPr lang="en-US" sz="1200" b="1" dirty="0">
                <a:solidFill>
                  <a:schemeClr val="accent1">
                    <a:lumMod val="50000"/>
                  </a:schemeClr>
                </a:solidFill>
                <a:latin typeface="Roboto" pitchFamily="34" charset="0"/>
                <a:ea typeface="Roboto" pitchFamily="34" charset="-122"/>
                <a:cs typeface="Roboto" pitchFamily="34" charset="-120"/>
              </a:rPr>
              <a:t>DVS</a:t>
            </a:r>
            <a:r>
              <a:rPr lang="en-US" sz="1200" dirty="0">
                <a:solidFill>
                  <a:schemeClr val="accent1">
                    <a:lumMod val="50000"/>
                  </a:schemeClr>
                </a:solidFill>
                <a:latin typeface="Roboto" pitchFamily="34" charset="0"/>
                <a:ea typeface="Roboto" pitchFamily="34" charset="-122"/>
                <a:cs typeface="Roboto" pitchFamily="34" charset="-120"/>
              </a:rPr>
              <a:t> partners, leveraging his extensive industry knowledge to drive impactful business development and commercial strategies in the healthcare sector.</a:t>
            </a:r>
            <a:endParaRPr lang="en-US" sz="1200" dirty="0">
              <a:solidFill>
                <a:schemeClr val="accent1">
                  <a:lumMod val="50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110460" y="595313"/>
            <a:ext cx="3846413" cy="480814"/>
          </a:xfrm>
          <a:prstGeom prst="rect">
            <a:avLst/>
          </a:prstGeom>
          <a:noFill/>
          <a:ln/>
        </p:spPr>
        <p:txBody>
          <a:bodyPr wrap="none" lIns="0" tIns="0" rIns="0" bIns="0" rtlCol="0" anchor="t"/>
          <a:lstStyle/>
          <a:p>
            <a:pPr>
              <a:lnSpc>
                <a:spcPts val="3750"/>
              </a:lnSpc>
            </a:pPr>
            <a:r>
              <a:rPr lang="en-US" sz="3000" dirty="0">
                <a:solidFill>
                  <a:srgbClr val="1B1B27"/>
                </a:solidFill>
                <a:latin typeface="Raleway" pitchFamily="34" charset="0"/>
                <a:ea typeface="Raleway" pitchFamily="34" charset="-122"/>
                <a:cs typeface="Raleway" pitchFamily="34" charset="-120"/>
              </a:rPr>
              <a:t>Damien Dessis</a:t>
            </a:r>
            <a:endParaRPr lang="en-US" sz="3000" dirty="0"/>
          </a:p>
        </p:txBody>
      </p:sp>
      <p:sp>
        <p:nvSpPr>
          <p:cNvPr id="4" name="Text 1"/>
          <p:cNvSpPr/>
          <p:nvPr/>
        </p:nvSpPr>
        <p:spPr>
          <a:xfrm>
            <a:off x="5110460" y="1306909"/>
            <a:ext cx="1923157" cy="240308"/>
          </a:xfrm>
          <a:prstGeom prst="rect">
            <a:avLst/>
          </a:prstGeom>
          <a:noFill/>
          <a:ln/>
        </p:spPr>
        <p:txBody>
          <a:bodyPr wrap="none" lIns="0" tIns="0" rIns="0" bIns="0" rtlCol="0" anchor="t"/>
          <a:lstStyle/>
          <a:p>
            <a:pPr>
              <a:lnSpc>
                <a:spcPts val="1875"/>
              </a:lnSpc>
            </a:pPr>
            <a:r>
              <a:rPr lang="en-US" sz="1500" dirty="0">
                <a:solidFill>
                  <a:srgbClr val="1B1B27"/>
                </a:solidFill>
                <a:latin typeface="Raleway" pitchFamily="34" charset="0"/>
                <a:ea typeface="Raleway" pitchFamily="34" charset="-122"/>
                <a:cs typeface="Raleway" pitchFamily="34" charset="-120"/>
              </a:rPr>
              <a:t>Co-Founder, Partner Business Development &amp; Licensing</a:t>
            </a:r>
            <a:endParaRPr lang="en-US" sz="1500" dirty="0"/>
          </a:p>
        </p:txBody>
      </p:sp>
      <p:sp>
        <p:nvSpPr>
          <p:cNvPr id="5" name="Text 2"/>
          <p:cNvSpPr/>
          <p:nvPr/>
        </p:nvSpPr>
        <p:spPr>
          <a:xfrm>
            <a:off x="5110460" y="1778001"/>
            <a:ext cx="6543080" cy="4484686"/>
          </a:xfrm>
          <a:prstGeom prst="rect">
            <a:avLst/>
          </a:prstGeom>
          <a:noFill/>
          <a:ln/>
        </p:spPr>
        <p:txBody>
          <a:bodyPr wrap="square" lIns="0" tIns="0" rIns="0" bIns="0" rtlCol="0" anchor="t"/>
          <a:lstStyle/>
          <a:p>
            <a:pPr marL="285739" indent="-285739">
              <a:lnSpc>
                <a:spcPts val="1917"/>
              </a:lnSpc>
              <a:buSzPct val="100000"/>
              <a:buChar char="•"/>
            </a:pPr>
            <a:r>
              <a:rPr lang="en-US" sz="1200" dirty="0">
                <a:solidFill>
                  <a:schemeClr val="accent1">
                    <a:lumMod val="50000"/>
                  </a:schemeClr>
                </a:solidFill>
                <a:latin typeface="Roboto" pitchFamily="34" charset="0"/>
                <a:ea typeface="Roboto" pitchFamily="34" charset="-122"/>
                <a:cs typeface="Roboto" pitchFamily="34" charset="-120"/>
              </a:rPr>
              <a:t>Damien </a:t>
            </a:r>
            <a:r>
              <a:rPr lang="en-US" sz="1200" dirty="0" err="1">
                <a:solidFill>
                  <a:schemeClr val="accent1">
                    <a:lumMod val="50000"/>
                  </a:schemeClr>
                </a:solidFill>
                <a:latin typeface="Roboto" pitchFamily="34" charset="0"/>
                <a:ea typeface="Roboto" pitchFamily="34" charset="-122"/>
                <a:cs typeface="Roboto" pitchFamily="34" charset="-120"/>
              </a:rPr>
              <a:t>Dessis</a:t>
            </a:r>
            <a:r>
              <a:rPr lang="en-US" sz="1200" dirty="0">
                <a:solidFill>
                  <a:schemeClr val="accent1">
                    <a:lumMod val="50000"/>
                  </a:schemeClr>
                </a:solidFill>
                <a:latin typeface="Roboto" pitchFamily="34" charset="0"/>
                <a:ea typeface="Roboto" pitchFamily="34" charset="-122"/>
                <a:cs typeface="Roboto" pitchFamily="34" charset="-120"/>
              </a:rPr>
              <a:t> is an experienced business development leader in the biologics and vaccines sectors, with a strong track record across global markets. Over the course of his career, he has developed broad expertise in deal structuring, financial valuation, negotiation, and complex partnering transactions, helping organizations build value through strategic collaborations and portfolio growth.</a:t>
            </a:r>
          </a:p>
          <a:p>
            <a:pPr>
              <a:lnSpc>
                <a:spcPts val="1917"/>
              </a:lnSpc>
              <a:buSzPct val="100000"/>
            </a:pPr>
            <a:endParaRPr lang="en-US" sz="1200" dirty="0">
              <a:solidFill>
                <a:schemeClr val="accent1">
                  <a:lumMod val="50000"/>
                </a:schemeClr>
              </a:solidFill>
              <a:latin typeface="Roboto" pitchFamily="34" charset="0"/>
              <a:ea typeface="Roboto" pitchFamily="34" charset="-122"/>
              <a:cs typeface="Roboto" pitchFamily="34" charset="-120"/>
            </a:endParaRPr>
          </a:p>
          <a:p>
            <a:pPr marL="285739" indent="-285739">
              <a:lnSpc>
                <a:spcPts val="1917"/>
              </a:lnSpc>
              <a:buSzPct val="100000"/>
              <a:buChar char="•"/>
            </a:pPr>
            <a:r>
              <a:rPr lang="en-US" sz="1200" dirty="0">
                <a:solidFill>
                  <a:schemeClr val="accent1">
                    <a:lumMod val="50000"/>
                  </a:schemeClr>
                </a:solidFill>
                <a:latin typeface="Roboto" pitchFamily="34" charset="0"/>
                <a:ea typeface="Roboto" pitchFamily="34" charset="-122"/>
                <a:cs typeface="Roboto" pitchFamily="34" charset="-120"/>
              </a:rPr>
              <a:t>Damien has held senior business development roles, namely at GSK Vaccines, Valneva and various smaller organizations, where he contributed to advancing innovative vaccines and biologics portfolios through partnerships, licensing agreements, and pipeline optimization initiatives. His strategic vision and keen understanding of industry trends have allowed him to forge successful partnerships and transactions, creating significant value and growth for his organizations.</a:t>
            </a:r>
          </a:p>
          <a:p>
            <a:pPr>
              <a:lnSpc>
                <a:spcPts val="1917"/>
              </a:lnSpc>
              <a:buSzPct val="100000"/>
            </a:pPr>
            <a:endParaRPr lang="en-US" sz="1200" dirty="0">
              <a:solidFill>
                <a:schemeClr val="accent1">
                  <a:lumMod val="50000"/>
                </a:schemeClr>
              </a:solidFill>
              <a:latin typeface="Roboto" pitchFamily="34" charset="0"/>
              <a:ea typeface="Roboto" pitchFamily="34" charset="-122"/>
              <a:cs typeface="Roboto" pitchFamily="34" charset="-120"/>
            </a:endParaRPr>
          </a:p>
          <a:p>
            <a:pPr marL="285739" indent="-285739">
              <a:lnSpc>
                <a:spcPts val="1917"/>
              </a:lnSpc>
              <a:buSzPct val="100000"/>
              <a:buChar char="•"/>
            </a:pPr>
            <a:r>
              <a:rPr lang="en-US" sz="1200" dirty="0">
                <a:solidFill>
                  <a:schemeClr val="accent1">
                    <a:lumMod val="50000"/>
                  </a:schemeClr>
                </a:solidFill>
                <a:latin typeface="Roboto" pitchFamily="34" charset="0"/>
                <a:ea typeface="Roboto" pitchFamily="34" charset="-122"/>
                <a:cs typeface="Roboto" pitchFamily="34" charset="-120"/>
              </a:rPr>
              <a:t>With more than 20 years in the biotech and pharmaceutical industries, Damien has worked closely with both established companies and emerging start-ups, supporting them in areas such as business modeling, strategic planning, and fundraising. Known for his pragmatic collaborative approach and analytical mindset, he combines scientific understanding with business acumen to identify and develop new opportunities that drive sustainable growth.</a:t>
            </a:r>
          </a:p>
          <a:p>
            <a:pPr marL="285739" indent="-285739">
              <a:lnSpc>
                <a:spcPts val="1917"/>
              </a:lnSpc>
              <a:buSzPct val="100000"/>
              <a:buChar char="•"/>
            </a:pPr>
            <a:endParaRPr lang="en-US" sz="1200" dirty="0">
              <a:solidFill>
                <a:schemeClr val="accent1">
                  <a:lumMod val="50000"/>
                </a:schemeClr>
              </a:solidFill>
              <a:latin typeface="Roboto" pitchFamily="34" charset="0"/>
              <a:ea typeface="Roboto" pitchFamily="34" charset="-122"/>
              <a:cs typeface="Roboto" pitchFamily="34" charset="-12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FB1EF-47FA-7A5C-42C9-A7FD3533A251}"/>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69B2F241-E690-8107-AA3D-0DEFCC4C33E4}"/>
              </a:ext>
            </a:extLst>
          </p:cNvPr>
          <p:cNvSpPr/>
          <p:nvPr/>
        </p:nvSpPr>
        <p:spPr>
          <a:xfrm>
            <a:off x="5110460" y="595313"/>
            <a:ext cx="3846413" cy="480814"/>
          </a:xfrm>
          <a:prstGeom prst="rect">
            <a:avLst/>
          </a:prstGeom>
          <a:noFill/>
          <a:ln/>
        </p:spPr>
        <p:txBody>
          <a:bodyPr wrap="none" lIns="0" tIns="0" rIns="0" bIns="0" rtlCol="0" anchor="t"/>
          <a:lstStyle/>
          <a:p>
            <a:pPr>
              <a:lnSpc>
                <a:spcPts val="3750"/>
              </a:lnSpc>
            </a:pPr>
            <a:r>
              <a:rPr lang="en-US" sz="3000" dirty="0">
                <a:solidFill>
                  <a:srgbClr val="1B1B27"/>
                </a:solidFill>
                <a:latin typeface="Raleway" pitchFamily="34" charset="0"/>
                <a:ea typeface="Raleway" pitchFamily="34" charset="-122"/>
                <a:cs typeface="Raleway" pitchFamily="34" charset="-120"/>
              </a:rPr>
              <a:t>Dr Dirk </a:t>
            </a:r>
            <a:r>
              <a:rPr lang="en-US" sz="3000" dirty="0" err="1">
                <a:solidFill>
                  <a:srgbClr val="1B1B27"/>
                </a:solidFill>
                <a:latin typeface="Raleway" pitchFamily="34" charset="0"/>
                <a:ea typeface="Raleway" pitchFamily="34" charset="-122"/>
                <a:cs typeface="Raleway" pitchFamily="34" charset="-120"/>
              </a:rPr>
              <a:t>Poelaert</a:t>
            </a:r>
            <a:endParaRPr lang="en-US" sz="3000" dirty="0"/>
          </a:p>
        </p:txBody>
      </p:sp>
      <p:sp>
        <p:nvSpPr>
          <p:cNvPr id="4" name="Text 1">
            <a:extLst>
              <a:ext uri="{FF2B5EF4-FFF2-40B4-BE49-F238E27FC236}">
                <a16:creationId xmlns:a16="http://schemas.microsoft.com/office/drawing/2014/main" id="{A8BA820C-0AD1-5CCF-06B7-B402DEB80F74}"/>
              </a:ext>
            </a:extLst>
          </p:cNvPr>
          <p:cNvSpPr/>
          <p:nvPr/>
        </p:nvSpPr>
        <p:spPr>
          <a:xfrm>
            <a:off x="5110460" y="1306909"/>
            <a:ext cx="1923157" cy="240308"/>
          </a:xfrm>
          <a:prstGeom prst="rect">
            <a:avLst/>
          </a:prstGeom>
          <a:noFill/>
          <a:ln/>
        </p:spPr>
        <p:txBody>
          <a:bodyPr wrap="none" lIns="0" tIns="0" rIns="0" bIns="0" rtlCol="0" anchor="t"/>
          <a:lstStyle/>
          <a:p>
            <a:pPr>
              <a:lnSpc>
                <a:spcPts val="1875"/>
              </a:lnSpc>
            </a:pPr>
            <a:r>
              <a:rPr lang="en-US" sz="1500" dirty="0">
                <a:solidFill>
                  <a:srgbClr val="1B1B27"/>
                </a:solidFill>
                <a:latin typeface="Raleway" pitchFamily="34" charset="0"/>
                <a:ea typeface="Raleway" pitchFamily="34" charset="-122"/>
                <a:cs typeface="Raleway" pitchFamily="34" charset="-120"/>
              </a:rPr>
              <a:t>Partner, Chief Medical Officer</a:t>
            </a:r>
            <a:endParaRPr lang="en-US" sz="1500" dirty="0"/>
          </a:p>
        </p:txBody>
      </p:sp>
      <p:sp>
        <p:nvSpPr>
          <p:cNvPr id="5" name="Text 2">
            <a:extLst>
              <a:ext uri="{FF2B5EF4-FFF2-40B4-BE49-F238E27FC236}">
                <a16:creationId xmlns:a16="http://schemas.microsoft.com/office/drawing/2014/main" id="{22AE7332-7191-158F-9BB9-2AB7926F9B7B}"/>
              </a:ext>
            </a:extLst>
          </p:cNvPr>
          <p:cNvSpPr/>
          <p:nvPr/>
        </p:nvSpPr>
        <p:spPr>
          <a:xfrm>
            <a:off x="5110460" y="1778000"/>
            <a:ext cx="6543080" cy="5079999"/>
          </a:xfrm>
          <a:prstGeom prst="rect">
            <a:avLst/>
          </a:prstGeom>
          <a:noFill/>
          <a:ln/>
        </p:spPr>
        <p:txBody>
          <a:bodyPr wrap="square" lIns="0" tIns="0" rIns="0" bIns="0" rtlCol="0" anchor="t"/>
          <a:lstStyle/>
          <a:p>
            <a:pPr marL="285739" indent="-285739">
              <a:lnSpc>
                <a:spcPts val="1917"/>
              </a:lnSpc>
              <a:buSzPct val="100000"/>
              <a:buChar char="•"/>
            </a:pPr>
            <a:r>
              <a:rPr lang="en-US" sz="1200" dirty="0">
                <a:solidFill>
                  <a:schemeClr val="accent1">
                    <a:lumMod val="50000"/>
                  </a:schemeClr>
                </a:solidFill>
                <a:latin typeface="Roboto" pitchFamily="34" charset="0"/>
                <a:ea typeface="Roboto" pitchFamily="34" charset="-122"/>
                <a:cs typeface="Roboto" pitchFamily="34" charset="-120"/>
              </a:rPr>
              <a:t>Dr. Dirk </a:t>
            </a:r>
            <a:r>
              <a:rPr lang="en-US" sz="1200" dirty="0" err="1">
                <a:solidFill>
                  <a:schemeClr val="accent1">
                    <a:lumMod val="50000"/>
                  </a:schemeClr>
                </a:solidFill>
                <a:latin typeface="Roboto" pitchFamily="34" charset="0"/>
                <a:ea typeface="Roboto" pitchFamily="34" charset="-122"/>
                <a:cs typeface="Roboto" pitchFamily="34" charset="-120"/>
              </a:rPr>
              <a:t>Poelaert</a:t>
            </a:r>
            <a:r>
              <a:rPr lang="en-US" sz="1200" dirty="0">
                <a:solidFill>
                  <a:schemeClr val="accent1">
                    <a:lumMod val="50000"/>
                  </a:schemeClr>
                </a:solidFill>
                <a:latin typeface="Roboto" pitchFamily="34" charset="0"/>
                <a:ea typeface="Roboto" pitchFamily="34" charset="-122"/>
                <a:cs typeface="Roboto" pitchFamily="34" charset="-120"/>
              </a:rPr>
              <a:t> is a senior medical leader and global expert in vaccines and pharmaceuticals, with more than 30 years of international experience across medical, clinical, and commercial operations in leading global companies. A medical doctor by training (KU Leuven) with postgraduate studies in Business Management and Clinical Trials &amp; Statistics, he has held senior leadership positions at Eli Lilly, Astra, MSD Belgium, and GSK Vaccines, where he directed European and global medical affairs, clinical operations, and vaccine-strategy programs. His career reflects a strong balance between scientific excellence, operational rigor, and strategic vision, consistently driving innovation, compliance, and value creation across the healthcare ecosystem.</a:t>
            </a:r>
          </a:p>
          <a:p>
            <a:pPr marL="285739" indent="-285739">
              <a:lnSpc>
                <a:spcPts val="1917"/>
              </a:lnSpc>
              <a:buSzPct val="100000"/>
              <a:buChar char="•"/>
            </a:pPr>
            <a:endParaRPr lang="en-US" sz="1200" dirty="0">
              <a:solidFill>
                <a:schemeClr val="accent1">
                  <a:lumMod val="50000"/>
                </a:schemeClr>
              </a:solidFill>
              <a:latin typeface="Roboto" pitchFamily="34" charset="0"/>
              <a:ea typeface="Roboto" pitchFamily="34" charset="-122"/>
              <a:cs typeface="Roboto" pitchFamily="34" charset="-120"/>
            </a:endParaRPr>
          </a:p>
          <a:p>
            <a:pPr marL="285739" indent="-285739">
              <a:lnSpc>
                <a:spcPts val="1917"/>
              </a:lnSpc>
              <a:buSzPct val="100000"/>
              <a:buChar char="•"/>
            </a:pPr>
            <a:r>
              <a:rPr lang="en-US" sz="1200" dirty="0">
                <a:solidFill>
                  <a:schemeClr val="accent1">
                    <a:lumMod val="50000"/>
                  </a:schemeClr>
                </a:solidFill>
                <a:latin typeface="Roboto" pitchFamily="34" charset="0"/>
                <a:ea typeface="Roboto" pitchFamily="34" charset="-122"/>
                <a:cs typeface="Roboto" pitchFamily="34" charset="-120"/>
              </a:rPr>
              <a:t>Dr. </a:t>
            </a:r>
            <a:r>
              <a:rPr lang="en-US" sz="1200" dirty="0" err="1">
                <a:solidFill>
                  <a:schemeClr val="accent1">
                    <a:lumMod val="50000"/>
                  </a:schemeClr>
                </a:solidFill>
                <a:latin typeface="Roboto" pitchFamily="34" charset="0"/>
                <a:ea typeface="Roboto" pitchFamily="34" charset="-122"/>
                <a:cs typeface="Roboto" pitchFamily="34" charset="-120"/>
              </a:rPr>
              <a:t>Poelaert’s</a:t>
            </a:r>
            <a:r>
              <a:rPr lang="en-US" sz="1200" dirty="0">
                <a:solidFill>
                  <a:schemeClr val="accent1">
                    <a:lumMod val="50000"/>
                  </a:schemeClr>
                </a:solidFill>
                <a:latin typeface="Roboto" pitchFamily="34" charset="0"/>
                <a:ea typeface="Roboto" pitchFamily="34" charset="-122"/>
                <a:cs typeface="Roboto" pitchFamily="34" charset="-120"/>
              </a:rPr>
              <a:t> expertise spans the full vaccine lifecycle, with a unique focus on pandemic preparedness and response, including influenza and COVID-19 vaccines. At GSK Biologicals, he served as Global Medical Director for Pandemic Influenza, leading scientific communication and global medical planning during critical health-emergency phases. His deep understanding of vaccine R&amp;D, medical affairs, and public-health interfaces positions him as a recognized authority in pandemic-vaccine strategy and implementation.</a:t>
            </a:r>
          </a:p>
          <a:p>
            <a:pPr marL="285739" indent="-285739">
              <a:lnSpc>
                <a:spcPts val="1917"/>
              </a:lnSpc>
              <a:buSzPct val="100000"/>
              <a:buChar char="•"/>
            </a:pPr>
            <a:endParaRPr lang="en-US" sz="1200" dirty="0">
              <a:solidFill>
                <a:schemeClr val="accent1">
                  <a:lumMod val="50000"/>
                </a:schemeClr>
              </a:solidFill>
              <a:latin typeface="Roboto" pitchFamily="34" charset="0"/>
              <a:ea typeface="Roboto" pitchFamily="34" charset="-122"/>
              <a:cs typeface="Roboto" pitchFamily="34" charset="-120"/>
            </a:endParaRPr>
          </a:p>
          <a:p>
            <a:pPr marL="285739" indent="-285739">
              <a:lnSpc>
                <a:spcPts val="1917"/>
              </a:lnSpc>
              <a:buSzPct val="100000"/>
              <a:buChar char="•"/>
            </a:pPr>
            <a:r>
              <a:rPr lang="en-US" sz="1200" dirty="0">
                <a:solidFill>
                  <a:schemeClr val="accent1">
                    <a:lumMod val="50000"/>
                  </a:schemeClr>
                </a:solidFill>
                <a:latin typeface="Roboto" pitchFamily="34" charset="0"/>
                <a:ea typeface="Roboto" pitchFamily="34" charset="-122"/>
                <a:cs typeface="Roboto" pitchFamily="34" charset="-120"/>
              </a:rPr>
              <a:t>Dr. </a:t>
            </a:r>
            <a:r>
              <a:rPr lang="en-US" sz="1200" dirty="0" err="1">
                <a:solidFill>
                  <a:schemeClr val="accent1">
                    <a:lumMod val="50000"/>
                  </a:schemeClr>
                </a:solidFill>
                <a:latin typeface="Roboto" pitchFamily="34" charset="0"/>
                <a:ea typeface="Roboto" pitchFamily="34" charset="-122"/>
                <a:cs typeface="Roboto" pitchFamily="34" charset="-120"/>
              </a:rPr>
              <a:t>Poelaert</a:t>
            </a:r>
            <a:r>
              <a:rPr lang="en-US" sz="1200" dirty="0">
                <a:solidFill>
                  <a:schemeClr val="accent1">
                    <a:lumMod val="50000"/>
                  </a:schemeClr>
                </a:solidFill>
                <a:latin typeface="Roboto" pitchFamily="34" charset="0"/>
                <a:ea typeface="Roboto" pitchFamily="34" charset="-122"/>
                <a:cs typeface="Roboto" pitchFamily="34" charset="-120"/>
              </a:rPr>
              <a:t> recently joined DVS Partners as Partner and Chief Medical Officer, bringing his extensive expertise in vaccines, biologics, and biosimilars to strengthen DVS’s scientific leadership and global development strategy.</a:t>
            </a:r>
            <a:endParaRPr lang="en-US" sz="1200" dirty="0">
              <a:solidFill>
                <a:schemeClr val="accent1">
                  <a:lumMod val="50000"/>
                </a:schemeClr>
              </a:solidFill>
            </a:endParaRPr>
          </a:p>
        </p:txBody>
      </p:sp>
      <p:pic>
        <p:nvPicPr>
          <p:cNvPr id="1026" name="Picture 2" descr="Dirk Poelaert, MD - Brussels, Brussels Region, Belgium ...">
            <a:extLst>
              <a:ext uri="{FF2B5EF4-FFF2-40B4-BE49-F238E27FC236}">
                <a16:creationId xmlns:a16="http://schemas.microsoft.com/office/drawing/2014/main" id="{9074E9AF-9023-1F61-8A26-DD3C41459265}"/>
              </a:ext>
            </a:extLst>
          </p:cNvPr>
          <p:cNvPicPr>
            <a:picLocks noChangeAspect="1" noChangeArrowheads="1"/>
          </p:cNvPicPr>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7851" r="18400"/>
          <a:stretch>
            <a:fillRect/>
          </a:stretch>
        </p:blipFill>
        <p:spPr bwMode="auto">
          <a:xfrm>
            <a:off x="-188992" y="0"/>
            <a:ext cx="505766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914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138639" y="649189"/>
            <a:ext cx="4047828" cy="506016"/>
          </a:xfrm>
          <a:prstGeom prst="rect">
            <a:avLst/>
          </a:prstGeom>
          <a:noFill/>
          <a:ln/>
        </p:spPr>
        <p:txBody>
          <a:bodyPr wrap="none" lIns="0" tIns="0" rIns="0" bIns="0" rtlCol="0" anchor="t"/>
          <a:lstStyle/>
          <a:p>
            <a:pPr>
              <a:lnSpc>
                <a:spcPts val="3958"/>
              </a:lnSpc>
            </a:pPr>
            <a:r>
              <a:rPr lang="en-US" sz="3167" dirty="0">
                <a:solidFill>
                  <a:srgbClr val="1B1B27"/>
                </a:solidFill>
                <a:latin typeface="Raleway" pitchFamily="34" charset="0"/>
                <a:ea typeface="Raleway" pitchFamily="34" charset="-122"/>
                <a:cs typeface="Raleway" pitchFamily="34" charset="-120"/>
              </a:rPr>
              <a:t>Dr Laurent </a:t>
            </a:r>
            <a:r>
              <a:rPr lang="en-US" sz="3167" dirty="0" err="1">
                <a:solidFill>
                  <a:srgbClr val="1B1B27"/>
                </a:solidFill>
                <a:latin typeface="Raleway" pitchFamily="34" charset="0"/>
                <a:ea typeface="Raleway" pitchFamily="34" charset="-122"/>
                <a:cs typeface="Raleway" pitchFamily="34" charset="-120"/>
              </a:rPr>
              <a:t>Massuyeau</a:t>
            </a:r>
            <a:endParaRPr lang="en-US" sz="3167" dirty="0"/>
          </a:p>
        </p:txBody>
      </p:sp>
      <p:sp>
        <p:nvSpPr>
          <p:cNvPr id="4" name="Text 1"/>
          <p:cNvSpPr/>
          <p:nvPr/>
        </p:nvSpPr>
        <p:spPr>
          <a:xfrm>
            <a:off x="5138639" y="1397993"/>
            <a:ext cx="2023864" cy="253008"/>
          </a:xfrm>
          <a:prstGeom prst="rect">
            <a:avLst/>
          </a:prstGeom>
          <a:noFill/>
          <a:ln/>
        </p:spPr>
        <p:txBody>
          <a:bodyPr wrap="none" lIns="0" tIns="0" rIns="0" bIns="0" rtlCol="0" anchor="t"/>
          <a:lstStyle/>
          <a:p>
            <a:pPr>
              <a:lnSpc>
                <a:spcPts val="1958"/>
              </a:lnSpc>
            </a:pPr>
            <a:r>
              <a:rPr lang="en-US" sz="1583" dirty="0">
                <a:solidFill>
                  <a:srgbClr val="1B1B27"/>
                </a:solidFill>
                <a:latin typeface="Raleway" pitchFamily="34" charset="0"/>
                <a:ea typeface="Raleway" pitchFamily="34" charset="-122"/>
                <a:cs typeface="Raleway" pitchFamily="34" charset="-120"/>
              </a:rPr>
              <a:t>Advisor, Biosimilars </a:t>
            </a:r>
            <a:endParaRPr lang="en-US" sz="1583" dirty="0"/>
          </a:p>
        </p:txBody>
      </p:sp>
      <p:sp>
        <p:nvSpPr>
          <p:cNvPr id="5" name="Text 2"/>
          <p:cNvSpPr/>
          <p:nvPr/>
        </p:nvSpPr>
        <p:spPr>
          <a:xfrm>
            <a:off x="5138638" y="1814543"/>
            <a:ext cx="6486723" cy="2177179"/>
          </a:xfrm>
          <a:prstGeom prst="rect">
            <a:avLst/>
          </a:prstGeom>
          <a:noFill/>
          <a:ln/>
        </p:spPr>
        <p:txBody>
          <a:bodyPr wrap="square" lIns="0" tIns="0" rIns="0" bIns="0" rtlCol="0" anchor="t"/>
          <a:lstStyle/>
          <a:p>
            <a:pPr marL="285739" indent="-285739">
              <a:lnSpc>
                <a:spcPts val="2000"/>
              </a:lnSpc>
              <a:buSzPct val="100000"/>
              <a:buFontTx/>
              <a:buChar char="•"/>
            </a:pPr>
            <a:r>
              <a:rPr lang="en-US" sz="1400" dirty="0">
                <a:solidFill>
                  <a:schemeClr val="accent1">
                    <a:lumMod val="50000"/>
                  </a:schemeClr>
                </a:solidFill>
              </a:rPr>
              <a:t>Dr. Laurent </a:t>
            </a:r>
            <a:r>
              <a:rPr lang="en-US" sz="1400" dirty="0" err="1">
                <a:solidFill>
                  <a:schemeClr val="accent1">
                    <a:lumMod val="50000"/>
                  </a:schemeClr>
                </a:solidFill>
              </a:rPr>
              <a:t>Massuyeau</a:t>
            </a:r>
            <a:r>
              <a:rPr lang="en-US" sz="1400" dirty="0">
                <a:solidFill>
                  <a:schemeClr val="accent1">
                    <a:lumMod val="50000"/>
                  </a:schemeClr>
                </a:solidFill>
              </a:rPr>
              <a:t> is a global expert in biosimilars and biologics </a:t>
            </a:r>
            <a:r>
              <a:rPr lang="en-US" sz="1400" dirty="0" err="1">
                <a:solidFill>
                  <a:schemeClr val="accent1">
                    <a:lumMod val="50000"/>
                  </a:schemeClr>
                </a:solidFill>
              </a:rPr>
              <a:t>commercialisation</a:t>
            </a:r>
            <a:r>
              <a:rPr lang="en-US" sz="1400" dirty="0">
                <a:solidFill>
                  <a:schemeClr val="accent1">
                    <a:lumMod val="50000"/>
                  </a:schemeClr>
                </a:solidFill>
              </a:rPr>
              <a:t>, combining deep scientific knowledge with extensive executive experience. A Doctor of Veterinary Medicine with an MBA from INSEAD, he began his career in senior roles at Eli Lilly, Novartis, and Merck Serono, where he led international business development and licensing activities. In 2013, he founded </a:t>
            </a:r>
            <a:r>
              <a:rPr lang="en-US" sz="1400" dirty="0" err="1">
                <a:solidFill>
                  <a:schemeClr val="accent1">
                    <a:lumMod val="50000"/>
                  </a:schemeClr>
                </a:solidFill>
              </a:rPr>
              <a:t>IQone</a:t>
            </a:r>
            <a:r>
              <a:rPr lang="en-US" sz="1400" dirty="0">
                <a:solidFill>
                  <a:schemeClr val="accent1">
                    <a:lumMod val="50000"/>
                  </a:schemeClr>
                </a:solidFill>
              </a:rPr>
              <a:t> Healthcare Europe, a Swiss-based specialty and biosimilar company dedicated to improving patient access to high-quality biologics across Europe.</a:t>
            </a:r>
          </a:p>
          <a:p>
            <a:pPr marL="285739" indent="-285739">
              <a:lnSpc>
                <a:spcPts val="2000"/>
              </a:lnSpc>
              <a:buSzPct val="100000"/>
              <a:buFontTx/>
              <a:buChar char="•"/>
            </a:pPr>
            <a:endParaRPr lang="en-US" sz="1400" dirty="0">
              <a:solidFill>
                <a:schemeClr val="accent1">
                  <a:lumMod val="50000"/>
                </a:schemeClr>
              </a:solidFill>
            </a:endParaRPr>
          </a:p>
          <a:p>
            <a:pPr marL="285739" indent="-285739">
              <a:lnSpc>
                <a:spcPts val="2000"/>
              </a:lnSpc>
              <a:buSzPct val="100000"/>
              <a:buFontTx/>
              <a:buChar char="•"/>
            </a:pPr>
            <a:r>
              <a:rPr lang="en-US" sz="1400" dirty="0">
                <a:solidFill>
                  <a:schemeClr val="accent1">
                    <a:lumMod val="50000"/>
                  </a:schemeClr>
                </a:solidFill>
              </a:rPr>
              <a:t>Under his leadership, </a:t>
            </a:r>
            <a:r>
              <a:rPr lang="en-US" sz="1400" dirty="0" err="1">
                <a:solidFill>
                  <a:schemeClr val="accent1">
                    <a:lumMod val="50000"/>
                  </a:schemeClr>
                </a:solidFill>
              </a:rPr>
              <a:t>IQone</a:t>
            </a:r>
            <a:r>
              <a:rPr lang="en-US" sz="1400" dirty="0">
                <a:solidFill>
                  <a:schemeClr val="accent1">
                    <a:lumMod val="50000"/>
                  </a:schemeClr>
                </a:solidFill>
              </a:rPr>
              <a:t> Healthcare Switzerland became one of the top three biosimilar companies in the Swiss market, renowned for operational excellence and trusted partnerships with leading global biopharma players. </a:t>
            </a:r>
            <a:r>
              <a:rPr lang="en-US" sz="1400" dirty="0" err="1">
                <a:solidFill>
                  <a:schemeClr val="accent1">
                    <a:lumMod val="50000"/>
                  </a:schemeClr>
                </a:solidFill>
              </a:rPr>
              <a:t>IQone</a:t>
            </a:r>
            <a:r>
              <a:rPr lang="en-US" sz="1400" dirty="0">
                <a:solidFill>
                  <a:schemeClr val="accent1">
                    <a:lumMod val="50000"/>
                  </a:schemeClr>
                </a:solidFill>
              </a:rPr>
              <a:t> Europe was acquired by </a:t>
            </a:r>
            <a:r>
              <a:rPr lang="en-US" sz="1400" dirty="0" err="1">
                <a:solidFill>
                  <a:schemeClr val="accent1">
                    <a:lumMod val="50000"/>
                  </a:schemeClr>
                </a:solidFill>
              </a:rPr>
              <a:t>Clinigen</a:t>
            </a:r>
            <a:r>
              <a:rPr lang="en-US" sz="1400" dirty="0">
                <a:solidFill>
                  <a:schemeClr val="accent1">
                    <a:lumMod val="50000"/>
                  </a:schemeClr>
                </a:solidFill>
              </a:rPr>
              <a:t> Group in 2018, becoming </a:t>
            </a:r>
            <a:r>
              <a:rPr lang="en-US" sz="1400" dirty="0" err="1">
                <a:solidFill>
                  <a:schemeClr val="accent1">
                    <a:lumMod val="50000"/>
                  </a:schemeClr>
                </a:solidFill>
              </a:rPr>
              <a:t>Clinigen</a:t>
            </a:r>
            <a:r>
              <a:rPr lang="en-US" sz="1400" dirty="0">
                <a:solidFill>
                  <a:schemeClr val="accent1">
                    <a:lumMod val="50000"/>
                  </a:schemeClr>
                </a:solidFill>
              </a:rPr>
              <a:t> Europe, and </a:t>
            </a:r>
            <a:r>
              <a:rPr lang="en-US" sz="1400" dirty="0" err="1">
                <a:solidFill>
                  <a:schemeClr val="accent1">
                    <a:lumMod val="50000"/>
                  </a:schemeClr>
                </a:solidFill>
              </a:rPr>
              <a:t>IQone</a:t>
            </a:r>
            <a:r>
              <a:rPr lang="en-US" sz="1400" dirty="0">
                <a:solidFill>
                  <a:schemeClr val="accent1">
                    <a:lumMod val="50000"/>
                  </a:schemeClr>
                </a:solidFill>
              </a:rPr>
              <a:t> Switzerland was acquired by Celltrion in 2024, becoming its Swiss subsidiary. </a:t>
            </a:r>
          </a:p>
          <a:p>
            <a:pPr marL="285739" indent="-285739">
              <a:lnSpc>
                <a:spcPts val="2000"/>
              </a:lnSpc>
              <a:buSzPct val="100000"/>
              <a:buFontTx/>
              <a:buChar char="•"/>
            </a:pPr>
            <a:endParaRPr lang="en-US" sz="1400" dirty="0">
              <a:solidFill>
                <a:schemeClr val="accent1">
                  <a:lumMod val="50000"/>
                </a:schemeClr>
              </a:solidFill>
            </a:endParaRPr>
          </a:p>
          <a:p>
            <a:pPr marL="285739" indent="-285739">
              <a:lnSpc>
                <a:spcPts val="2000"/>
              </a:lnSpc>
              <a:buSzPct val="100000"/>
              <a:buFontTx/>
              <a:buChar char="•"/>
            </a:pPr>
            <a:r>
              <a:rPr lang="en-US" sz="1400" dirty="0">
                <a:solidFill>
                  <a:schemeClr val="accent1">
                    <a:lumMod val="50000"/>
                  </a:schemeClr>
                </a:solidFill>
              </a:rPr>
              <a:t>Dr. </a:t>
            </a:r>
            <a:r>
              <a:rPr lang="en-US" sz="1400" dirty="0" err="1">
                <a:solidFill>
                  <a:schemeClr val="accent1">
                    <a:lumMod val="50000"/>
                  </a:schemeClr>
                </a:solidFill>
              </a:rPr>
              <a:t>Massuyeau</a:t>
            </a:r>
            <a:r>
              <a:rPr lang="en-US" sz="1400" dirty="0">
                <a:solidFill>
                  <a:schemeClr val="accent1">
                    <a:lumMod val="50000"/>
                  </a:schemeClr>
                </a:solidFill>
              </a:rPr>
              <a:t> now serves as a Senior Advisor and member of the DVS Partners Advisory Board, where his experience in biosimilar strategy, market access, and cross-border partnerships supports the international expansion of sustainable biologics initiatives </a:t>
            </a:r>
          </a:p>
          <a:p>
            <a:pPr marL="285739" indent="-285739">
              <a:lnSpc>
                <a:spcPts val="2000"/>
              </a:lnSpc>
              <a:buSzPct val="100000"/>
              <a:buChar char="•"/>
            </a:pPr>
            <a:endParaRPr lang="en-US" sz="1250" dirty="0">
              <a:solidFill>
                <a:schemeClr val="accent1">
                  <a:lumMod val="50000"/>
                </a:schemeClr>
              </a:solidFill>
            </a:endParaRPr>
          </a:p>
        </p:txBody>
      </p:sp>
      <p:pic>
        <p:nvPicPr>
          <p:cNvPr id="1029" name="Picture 5" descr="Le bel avenir des biosimilaires se joue dans le canton de Genève -  Entreprise Romande">
            <a:extLst>
              <a:ext uri="{FF2B5EF4-FFF2-40B4-BE49-F238E27FC236}">
                <a16:creationId xmlns:a16="http://schemas.microsoft.com/office/drawing/2014/main" id="{92E9A8BD-6B38-FF7C-16EB-3902D35A5484}"/>
              </a:ext>
            </a:extLst>
          </p:cNvPr>
          <p:cNvPicPr>
            <a:picLocks noChangeAspect="1" noChangeArrowheads="1"/>
          </p:cNvPicPr>
          <p:nvPr/>
        </p:nvPicPr>
        <p:blipFill rotWithShape="1">
          <a:blip r:embed="rId3">
            <a:alphaModFix amt="52000"/>
            <a:extLst>
              <a:ext uri="{BEBA8EAE-BF5A-486C-A8C5-ECC9F3942E4B}">
                <a14:imgProps xmlns:a14="http://schemas.microsoft.com/office/drawing/2010/main">
                  <a14:imgLayer r:embed="rId4">
                    <a14:imgEffect>
                      <a14:colorTemperature colorTemp="6425"/>
                    </a14:imgEffect>
                    <a14:imgEffect>
                      <a14:saturation sat="1000"/>
                    </a14:imgEffect>
                  </a14:imgLayer>
                </a14:imgProps>
              </a:ext>
              <a:ext uri="{28A0092B-C50C-407E-A947-70E740481C1C}">
                <a14:useLocalDpi xmlns:a14="http://schemas.microsoft.com/office/drawing/2010/main" val="0"/>
              </a:ext>
            </a:extLst>
          </a:blip>
          <a:srcRect l="31721" r="28811"/>
          <a:stretch>
            <a:fillRect/>
          </a:stretch>
        </p:blipFill>
        <p:spPr bwMode="auto">
          <a:xfrm>
            <a:off x="-171852" y="0"/>
            <a:ext cx="515554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raft DVS&amp;Partners streams Interim ppt" id="{5869F6F4-2A63-734D-8450-DB2910FB908E}" vid="{BB750D9D-74E3-1246-9308-1189DBFFFD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10866</TotalTime>
  <Words>1738</Words>
  <Application>Microsoft Macintosh PowerPoint</Application>
  <PresentationFormat>Widescreen</PresentationFormat>
  <Paragraphs>77</Paragraphs>
  <Slides>12</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Gill Sans</vt:lpstr>
      <vt:lpstr>Helvetica Neue</vt:lpstr>
      <vt:lpstr>Raleway</vt:lpstr>
      <vt:lpstr>Roboto</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VERONA Collaboration Proposal  Valneva Covid-19 Vaccine – VLA2001 Commercial Development – Middle-East and Africa</dc:title>
  <dc:creator>DVSPartners Pharmaceuticals</dc:creator>
  <cp:lastModifiedBy>DVSPartners Pharmaceuticals</cp:lastModifiedBy>
  <cp:revision>136</cp:revision>
  <dcterms:created xsi:type="dcterms:W3CDTF">2020-10-05T22:59:07Z</dcterms:created>
  <dcterms:modified xsi:type="dcterms:W3CDTF">2025-11-12T09:55:00Z</dcterms:modified>
</cp:coreProperties>
</file>